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3" r:id="rId15"/>
    <p:sldId id="278" r:id="rId16"/>
    <p:sldId id="271" r:id="rId17"/>
    <p:sldId id="276" r:id="rId18"/>
    <p:sldId id="274" r:id="rId19"/>
    <p:sldId id="275"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CE57C-D2F5-4993-B043-0B2B076D6511}"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B7575-2874-4A94-8A05-92FDF30223C2}" type="slidenum">
              <a:rPr lang="en-US" smtClean="0"/>
              <a:t>‹#›</a:t>
            </a:fld>
            <a:endParaRPr lang="en-US"/>
          </a:p>
        </p:txBody>
      </p:sp>
    </p:spTree>
    <p:extLst>
      <p:ext uri="{BB962C8B-B14F-4D97-AF65-F5344CB8AC3E}">
        <p14:creationId xmlns:p14="http://schemas.microsoft.com/office/powerpoint/2010/main" val="144660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14</a:t>
            </a:fld>
            <a:endParaRPr lang="en-US"/>
          </a:p>
        </p:txBody>
      </p:sp>
    </p:spTree>
    <p:extLst>
      <p:ext uri="{BB962C8B-B14F-4D97-AF65-F5344CB8AC3E}">
        <p14:creationId xmlns:p14="http://schemas.microsoft.com/office/powerpoint/2010/main" val="130744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15</a:t>
            </a:fld>
            <a:endParaRPr lang="en-US"/>
          </a:p>
        </p:txBody>
      </p:sp>
    </p:spTree>
    <p:extLst>
      <p:ext uri="{BB962C8B-B14F-4D97-AF65-F5344CB8AC3E}">
        <p14:creationId xmlns:p14="http://schemas.microsoft.com/office/powerpoint/2010/main" val="412386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2A14-8182-47F7-B36A-2B1B950294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230D6-85D7-4A9E-8013-6278E8927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3AF43-0A48-44BF-AF92-814D23924054}"/>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319371A0-CC25-432A-8483-FD3576CA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CFD4E-A46D-4441-B782-BAAC69BEAB9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51878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E64C-6953-45C6-A042-BA189BB56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BD17EB-6204-4D8F-8547-77CCEA12F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C759F-9CEA-4B1E-833D-B93727A1C790}"/>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0D7C26AB-42B4-4F42-B669-44FEFAD6A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BDABF-A819-4DB0-9D69-18588674FD96}"/>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26567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CF03A-4684-4D69-8EB9-B688CB1B4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BB308B-D4E1-4422-8694-03F7E97F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B0EA3-93A4-422E-9880-3BAFFAD2A43B}"/>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53EED9A0-A127-4F45-AEDD-71C8725F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15E91-D8B0-4BEE-B0A1-15D2FF88F5C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65284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1E22-D2AF-4A52-9282-81A3B1B43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D617-7603-4524-A2B1-929B98F5A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A117B-B4CC-4B89-A2FE-D3B0D5BB08D1}"/>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E5820510-2826-4C7A-BB37-0B512B5A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8AAE-CD0B-4588-BC96-F9E24A44534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26703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DDEE-E1F9-4F59-A300-96B4C225A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907A2-9F31-4518-AEE0-A40C64E24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D3301-6A12-492E-B93F-0608DF12D4C7}"/>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95CA51D2-A93A-4E94-9DC4-ED54667A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98096-86B9-4394-83E4-1241D4B203C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13597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721-656F-4B4E-8B8D-81E6B4F0B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0A4FE-9201-4915-A115-DCF54D3B3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3CF9-395F-4046-B175-577E6EEE2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41C981-3077-4E00-A665-AF920338C547}"/>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6" name="Footer Placeholder 5">
            <a:extLst>
              <a:ext uri="{FF2B5EF4-FFF2-40B4-BE49-F238E27FC236}">
                <a16:creationId xmlns:a16="http://schemas.microsoft.com/office/drawing/2014/main" id="{34A595F6-F7D4-4D5D-9602-862DD269D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B1CDDE-CF90-4E47-87FE-490DE996EAD8}"/>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429036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4B1-D2CD-4180-A888-7FFA619A8A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CC739-D1F0-424C-8B10-E1ECA1635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9F947-62CF-4755-804E-0D27CA828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88C66A-39E6-4098-9644-2C8506637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F9EBB-9011-4F9B-BEA2-304D5AF76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CE539-6D82-4A21-84C3-39B187D8685F}"/>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8" name="Footer Placeholder 7">
            <a:extLst>
              <a:ext uri="{FF2B5EF4-FFF2-40B4-BE49-F238E27FC236}">
                <a16:creationId xmlns:a16="http://schemas.microsoft.com/office/drawing/2014/main" id="{D38A711C-7C94-46F4-AD78-A29BFBEB7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1AA02-A988-4431-A73B-F132451E9C55}"/>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2313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77EA-C212-41ED-9C10-B12EAADDB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BEA45-E489-4485-B774-0AEDC7A4C739}"/>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4" name="Footer Placeholder 3">
            <a:extLst>
              <a:ext uri="{FF2B5EF4-FFF2-40B4-BE49-F238E27FC236}">
                <a16:creationId xmlns:a16="http://schemas.microsoft.com/office/drawing/2014/main" id="{3E7902C7-FA32-402F-9530-9E3A82D29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26C1A-A40F-4746-8237-9B58B841358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526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8FB9E-0135-46DB-92AF-C7DA1BB43420}"/>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3" name="Footer Placeholder 2">
            <a:extLst>
              <a:ext uri="{FF2B5EF4-FFF2-40B4-BE49-F238E27FC236}">
                <a16:creationId xmlns:a16="http://schemas.microsoft.com/office/drawing/2014/main" id="{DDD10C96-0918-49F6-BF4D-F39D1C6D5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3BC91F-25EC-48B9-B59E-9802DB40DDB0}"/>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01972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1302-1275-442F-BD2F-E6335E349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54728-3B57-42D3-BA1F-269E844B0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863288-DA76-48C2-8956-53741B7FD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BF856-0530-472B-BE6D-ECBE545BEEC2}"/>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6" name="Footer Placeholder 5">
            <a:extLst>
              <a:ext uri="{FF2B5EF4-FFF2-40B4-BE49-F238E27FC236}">
                <a16:creationId xmlns:a16="http://schemas.microsoft.com/office/drawing/2014/main" id="{CAA880FD-9666-48A3-B89D-26CFEC117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33EDC1-3141-4E04-A114-D71A46A71BD7}"/>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63001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C9F0-06F8-4DA4-BF95-8433ED5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FA3B2-EC91-4C57-9F2F-327880523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07D66-1B52-4B57-B09F-276C83F49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BAFC-77E2-4CF8-9E73-EACBE2984AB3}"/>
              </a:ext>
            </a:extLst>
          </p:cNvPr>
          <p:cNvSpPr>
            <a:spLocks noGrp="1"/>
          </p:cNvSpPr>
          <p:nvPr>
            <p:ph type="dt" sz="half" idx="10"/>
          </p:nvPr>
        </p:nvSpPr>
        <p:spPr/>
        <p:txBody>
          <a:bodyPr/>
          <a:lstStyle/>
          <a:p>
            <a:fld id="{2ABE6D40-49AF-4E09-A100-563BD86B9415}" type="datetimeFigureOut">
              <a:rPr lang="en-US" smtClean="0"/>
              <a:t>5/3/2022</a:t>
            </a:fld>
            <a:endParaRPr lang="en-US"/>
          </a:p>
        </p:txBody>
      </p:sp>
      <p:sp>
        <p:nvSpPr>
          <p:cNvPr id="6" name="Footer Placeholder 5">
            <a:extLst>
              <a:ext uri="{FF2B5EF4-FFF2-40B4-BE49-F238E27FC236}">
                <a16:creationId xmlns:a16="http://schemas.microsoft.com/office/drawing/2014/main" id="{09BAFFC2-FAD3-4EE2-A4DA-CEABD7642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77985-19A8-4317-B1CA-932A82272DA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014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659EC-7728-44EE-86FA-A8DF9952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E856AE-7596-4661-B11D-24D7EAFB2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87149-86AB-42AE-9740-F076E4212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E6D40-49AF-4E09-A100-563BD86B9415}" type="datetimeFigureOut">
              <a:rPr lang="en-US" smtClean="0"/>
              <a:t>5/3/2022</a:t>
            </a:fld>
            <a:endParaRPr lang="en-US"/>
          </a:p>
        </p:txBody>
      </p:sp>
      <p:sp>
        <p:nvSpPr>
          <p:cNvPr id="5" name="Footer Placeholder 4">
            <a:extLst>
              <a:ext uri="{FF2B5EF4-FFF2-40B4-BE49-F238E27FC236}">
                <a16:creationId xmlns:a16="http://schemas.microsoft.com/office/drawing/2014/main" id="{D5BB3254-2BE5-4903-B891-3442B38F63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62A35-BC67-417E-A1F8-DE43DCE83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30ABE-26D0-47C2-9B05-A4F6E8B61F4B}" type="slidenum">
              <a:rPr lang="en-US" smtClean="0"/>
              <a:t>‹#›</a:t>
            </a:fld>
            <a:endParaRPr lang="en-US"/>
          </a:p>
        </p:txBody>
      </p:sp>
    </p:spTree>
    <p:extLst>
      <p:ext uri="{BB962C8B-B14F-4D97-AF65-F5344CB8AC3E}">
        <p14:creationId xmlns:p14="http://schemas.microsoft.com/office/powerpoint/2010/main" val="1663183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4B46-03A0-4D28-BD00-FBE49C3A327D}"/>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method</a:t>
            </a:r>
          </a:p>
        </p:txBody>
      </p:sp>
      <p:graphicFrame>
        <p:nvGraphicFramePr>
          <p:cNvPr id="3" name="Table 2">
            <a:extLst>
              <a:ext uri="{FF2B5EF4-FFF2-40B4-BE49-F238E27FC236}">
                <a16:creationId xmlns:a16="http://schemas.microsoft.com/office/drawing/2014/main" id="{55FCDA16-6230-4A61-9197-2918FF6E048A}"/>
              </a:ext>
            </a:extLst>
          </p:cNvPr>
          <p:cNvGraphicFramePr>
            <a:graphicFrameLocks noGrp="1"/>
          </p:cNvGraphicFramePr>
          <p:nvPr>
            <p:extLst>
              <p:ext uri="{D42A27DB-BD31-4B8C-83A1-F6EECF244321}">
                <p14:modId xmlns:p14="http://schemas.microsoft.com/office/powerpoint/2010/main" val="135163250"/>
              </p:ext>
            </p:extLst>
          </p:nvPr>
        </p:nvGraphicFramePr>
        <p:xfrm>
          <a:off x="2527851" y="1119947"/>
          <a:ext cx="7424531" cy="1102360"/>
        </p:xfrm>
        <a:graphic>
          <a:graphicData uri="http://schemas.openxmlformats.org/drawingml/2006/table">
            <a:tbl>
              <a:tblPr firstRow="1" bandRow="1">
                <a:tableStyleId>{D7AC3CCA-C797-4891-BE02-D94E43425B78}</a:tableStyleId>
              </a:tblPr>
              <a:tblGrid>
                <a:gridCol w="2877127">
                  <a:extLst>
                    <a:ext uri="{9D8B030D-6E8A-4147-A177-3AD203B41FA5}">
                      <a16:colId xmlns:a16="http://schemas.microsoft.com/office/drawing/2014/main" val="4241985595"/>
                    </a:ext>
                  </a:extLst>
                </a:gridCol>
                <a:gridCol w="2273702">
                  <a:extLst>
                    <a:ext uri="{9D8B030D-6E8A-4147-A177-3AD203B41FA5}">
                      <a16:colId xmlns:a16="http://schemas.microsoft.com/office/drawing/2014/main" val="3007050743"/>
                    </a:ext>
                  </a:extLst>
                </a:gridCol>
                <a:gridCol w="2273702">
                  <a:extLst>
                    <a:ext uri="{9D8B030D-6E8A-4147-A177-3AD203B41FA5}">
                      <a16:colId xmlns:a16="http://schemas.microsoft.com/office/drawing/2014/main" val="3992338781"/>
                    </a:ext>
                  </a:extLst>
                </a:gridCol>
              </a:tblGrid>
              <a:tr h="370840">
                <a:tc>
                  <a:txBody>
                    <a:bodyPr/>
                    <a:lstStyle/>
                    <a:p>
                      <a:pPr algn="ctr"/>
                      <a:r>
                        <a:rPr lang="en-US" altLang="zh-CN" dirty="0"/>
                        <a:t>Dataset</a:t>
                      </a:r>
                      <a:endParaRPr lang="en-US" dirty="0"/>
                    </a:p>
                  </a:txBody>
                  <a:tcPr anchor="ctr"/>
                </a:tc>
                <a:tc gridSpan="2">
                  <a:txBody>
                    <a:bodyPr/>
                    <a:lstStyle/>
                    <a:p>
                      <a:pPr algn="ctr"/>
                      <a:r>
                        <a:rPr lang="en-US" dirty="0"/>
                        <a:t>Model architecture</a:t>
                      </a:r>
                    </a:p>
                  </a:txBody>
                  <a:tcPr anchor="ctr"/>
                </a:tc>
                <a:tc hMerge="1">
                  <a:txBody>
                    <a:bodyPr/>
                    <a:lstStyle/>
                    <a:p>
                      <a:endParaRPr lang="en-US"/>
                    </a:p>
                  </a:txBody>
                  <a:tcPr/>
                </a:tc>
                <a:extLst>
                  <a:ext uri="{0D108BD9-81ED-4DB2-BD59-A6C34878D82A}">
                    <a16:rowId xmlns:a16="http://schemas.microsoft.com/office/drawing/2014/main" val="1770602118"/>
                  </a:ext>
                </a:extLst>
              </a:tr>
              <a:tr h="185420">
                <a:tc rowSpan="2">
                  <a:txBody>
                    <a:bodyPr/>
                    <a:lstStyle/>
                    <a:p>
                      <a:pPr algn="ctr"/>
                      <a:r>
                        <a:rPr lang="en-US" dirty="0"/>
                        <a:t>ADE-20K</a:t>
                      </a:r>
                    </a:p>
                  </a:txBody>
                  <a:tcPr anchor="ctr"/>
                </a:tc>
                <a:tc>
                  <a:txBody>
                    <a:bodyPr/>
                    <a:lstStyle/>
                    <a:p>
                      <a:pPr algn="ctr"/>
                      <a:r>
                        <a:rPr lang="en-US" dirty="0"/>
                        <a:t>Encoder</a:t>
                      </a:r>
                    </a:p>
                  </a:txBody>
                  <a:tcPr anchor="ctr"/>
                </a:tc>
                <a:tc>
                  <a:txBody>
                    <a:bodyPr/>
                    <a:lstStyle/>
                    <a:p>
                      <a:pPr algn="ctr"/>
                      <a:r>
                        <a:rPr lang="en-US" dirty="0"/>
                        <a:t>Decoder</a:t>
                      </a:r>
                    </a:p>
                  </a:txBody>
                  <a:tcPr anchor="ctr"/>
                </a:tc>
                <a:extLst>
                  <a:ext uri="{0D108BD9-81ED-4DB2-BD59-A6C34878D82A}">
                    <a16:rowId xmlns:a16="http://schemas.microsoft.com/office/drawing/2014/main" val="743294052"/>
                  </a:ext>
                </a:extLst>
              </a:tr>
              <a:tr h="185420">
                <a:tc vMerge="1">
                  <a:txBody>
                    <a:bodyPr/>
                    <a:lstStyle/>
                    <a:p>
                      <a:endParaRPr lang="en-US"/>
                    </a:p>
                  </a:txBody>
                  <a:tcPr/>
                </a:tc>
                <a:tc>
                  <a:txBody>
                    <a:bodyPr/>
                    <a:lstStyle/>
                    <a:p>
                      <a:pPr algn="ctr"/>
                      <a:r>
                        <a:rPr lang="en-US" dirty="0"/>
                        <a:t>ResNet50</a:t>
                      </a:r>
                    </a:p>
                  </a:txBody>
                  <a:tcPr anchor="ctr"/>
                </a:tc>
                <a:tc>
                  <a:txBody>
                    <a:bodyPr/>
                    <a:lstStyle/>
                    <a:p>
                      <a:pPr algn="ctr"/>
                      <a:r>
                        <a:rPr lang="en-US" dirty="0"/>
                        <a:t>UperNet</a:t>
                      </a:r>
                    </a:p>
                  </a:txBody>
                  <a:tcPr anchor="ctr"/>
                </a:tc>
                <a:extLst>
                  <a:ext uri="{0D108BD9-81ED-4DB2-BD59-A6C34878D82A}">
                    <a16:rowId xmlns:a16="http://schemas.microsoft.com/office/drawing/2014/main" val="11052442"/>
                  </a:ext>
                </a:extLst>
              </a:tr>
            </a:tbl>
          </a:graphicData>
        </a:graphic>
      </p:graphicFrame>
      <p:grpSp>
        <p:nvGrpSpPr>
          <p:cNvPr id="4" name="Group 3">
            <a:extLst>
              <a:ext uri="{FF2B5EF4-FFF2-40B4-BE49-F238E27FC236}">
                <a16:creationId xmlns:a16="http://schemas.microsoft.com/office/drawing/2014/main" id="{257EE235-D99A-4873-B4B6-A6CDEA1CD43A}"/>
              </a:ext>
            </a:extLst>
          </p:cNvPr>
          <p:cNvGrpSpPr/>
          <p:nvPr/>
        </p:nvGrpSpPr>
        <p:grpSpPr>
          <a:xfrm>
            <a:off x="487640" y="2848716"/>
            <a:ext cx="5101492" cy="1912127"/>
            <a:chOff x="368371" y="3087256"/>
            <a:chExt cx="4131182" cy="1548438"/>
          </a:xfrm>
        </p:grpSpPr>
        <p:pic>
          <p:nvPicPr>
            <p:cNvPr id="1026" name="Picture 2">
              <a:extLst>
                <a:ext uri="{FF2B5EF4-FFF2-40B4-BE49-F238E27FC236}">
                  <a16:creationId xmlns:a16="http://schemas.microsoft.com/office/drawing/2014/main" id="{A6C105F5-54F8-4450-92B4-73296B669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71" y="3087256"/>
              <a:ext cx="2065591" cy="1548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E43505-9A30-46BC-81F3-BA1A1B16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962" y="3087256"/>
              <a:ext cx="2065591" cy="1548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067CD15-C3E5-4EDC-A3E2-D273CEFC1FE1}"/>
              </a:ext>
            </a:extLst>
          </p:cNvPr>
          <p:cNvGrpSpPr/>
          <p:nvPr/>
        </p:nvGrpSpPr>
        <p:grpSpPr>
          <a:xfrm>
            <a:off x="6431076" y="2848716"/>
            <a:ext cx="5273284" cy="1912126"/>
            <a:chOff x="6431076" y="2848716"/>
            <a:chExt cx="5273284" cy="1912126"/>
          </a:xfrm>
        </p:grpSpPr>
        <p:pic>
          <p:nvPicPr>
            <p:cNvPr id="1030" name="Picture 6">
              <a:extLst>
                <a:ext uri="{FF2B5EF4-FFF2-40B4-BE49-F238E27FC236}">
                  <a16:creationId xmlns:a16="http://schemas.microsoft.com/office/drawing/2014/main" id="{A543D2FE-2691-4404-85FC-BC8D2375D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076"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358A78B-3314-42B3-8152-C94CDBC4D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718"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75169FF-F0CA-49EB-B365-F67020262BD7}"/>
              </a:ext>
            </a:extLst>
          </p:cNvPr>
          <p:cNvSpPr txBox="1"/>
          <p:nvPr/>
        </p:nvSpPr>
        <p:spPr>
          <a:xfrm>
            <a:off x="3260033" y="5217401"/>
            <a:ext cx="59601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20K images for training, 20K images for validation</a:t>
            </a:r>
          </a:p>
          <a:p>
            <a:pPr marL="285750" indent="-285750">
              <a:buFont typeface="Arial" panose="020B0604020202020204" pitchFamily="34" charset="0"/>
              <a:buChar char="•"/>
            </a:pPr>
            <a:r>
              <a:rPr lang="en-US" dirty="0"/>
              <a:t>150 semantic categories</a:t>
            </a:r>
          </a:p>
          <a:p>
            <a:pPr marL="742950" lvl="1" indent="-285750">
              <a:buFont typeface="Wingdings" panose="05000000000000000000" pitchFamily="2" charset="2"/>
              <a:buChar char="§"/>
            </a:pPr>
            <a:r>
              <a:rPr lang="en-US" dirty="0"/>
              <a:t>Stuffs: sky, road, grass …</a:t>
            </a:r>
          </a:p>
          <a:p>
            <a:pPr marL="742950" lvl="1" indent="-285750">
              <a:buFont typeface="Wingdings" panose="05000000000000000000" pitchFamily="2" charset="2"/>
              <a:buChar char="§"/>
            </a:pPr>
            <a:r>
              <a:rPr lang="en-US" dirty="0"/>
              <a:t>Discrete objects: person, car, bed …</a:t>
            </a:r>
          </a:p>
        </p:txBody>
      </p:sp>
    </p:spTree>
    <p:extLst>
      <p:ext uri="{BB962C8B-B14F-4D97-AF65-F5344CB8AC3E}">
        <p14:creationId xmlns:p14="http://schemas.microsoft.com/office/powerpoint/2010/main" val="118052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555459112"/>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b="0" i="0" dirty="0">
                              <a:latin typeface="+mn-lt"/>
                            </a:rPr>
                            <a:t>59.7</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tc>
                      <a:txBody>
                        <a:bodyPr/>
                        <a:lstStyle/>
                        <a:p>
                          <a:pPr algn="ctr"/>
                          <a:r>
                            <a:rPr lang="en-US" b="0" i="0" dirty="0">
                              <a:latin typeface="+mn-lt"/>
                            </a:rPr>
                            <a:t>52.4</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555459112"/>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endParaRPr lang="en-US"/>
                        </a:p>
                      </a:txBody>
                      <a:tcPr>
                        <a:blipFill>
                          <a:blip r:embed="rId2"/>
                          <a:stretch>
                            <a:fillRect l="-373786" t="-108197" r="-107767" b="-24590"/>
                          </a:stretch>
                        </a:blipFill>
                      </a:tcPr>
                    </a:tc>
                    <a:tc>
                      <a:txBody>
                        <a:bodyPr/>
                        <a:lstStyle/>
                        <a:p>
                          <a:endParaRPr lang="en-US"/>
                        </a:p>
                      </a:txBody>
                      <a:tcPr>
                        <a:blipFill>
                          <a:blip r:embed="rId2"/>
                          <a:stretch>
                            <a:fillRect l="-442296" t="-108197" r="-604" b="-24590"/>
                          </a:stretch>
                        </a:blipFill>
                      </a:tcPr>
                    </a:tc>
                    <a:extLst>
                      <a:ext uri="{0D108BD9-81ED-4DB2-BD59-A6C34878D82A}">
                        <a16:rowId xmlns:a16="http://schemas.microsoft.com/office/drawing/2014/main" val="272577725"/>
                      </a:ext>
                    </a:extLst>
                  </a:tr>
                </a:tbl>
              </a:graphicData>
            </a:graphic>
          </p:graphicFrame>
        </mc:Fallback>
      </mc:AlternateContent>
      <p:sp>
        <p:nvSpPr>
          <p:cNvPr id="8" name="TextBox 7">
            <a:extLst>
              <a:ext uri="{FF2B5EF4-FFF2-40B4-BE49-F238E27FC236}">
                <a16:creationId xmlns:a16="http://schemas.microsoft.com/office/drawing/2014/main" id="{F9524BD8-8EBD-40C0-BB1A-4B36E751F1BD}"/>
              </a:ext>
            </a:extLst>
          </p:cNvPr>
          <p:cNvSpPr txBox="1"/>
          <p:nvPr/>
        </p:nvSpPr>
        <p:spPr>
          <a:xfrm>
            <a:off x="2077279" y="2215244"/>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9" name="TextBox 8">
            <a:extLst>
              <a:ext uri="{FF2B5EF4-FFF2-40B4-BE49-F238E27FC236}">
                <a16:creationId xmlns:a16="http://schemas.microsoft.com/office/drawing/2014/main" id="{C8955E67-3900-4370-BFFA-154B86DB8F45}"/>
              </a:ext>
            </a:extLst>
          </p:cNvPr>
          <p:cNvSpPr txBox="1"/>
          <p:nvPr/>
        </p:nvSpPr>
        <p:spPr>
          <a:xfrm>
            <a:off x="4992751" y="2215244"/>
            <a:ext cx="2206487" cy="369332"/>
          </a:xfrm>
          <a:prstGeom prst="rect">
            <a:avLst/>
          </a:prstGeom>
          <a:noFill/>
        </p:spPr>
        <p:txBody>
          <a:bodyPr wrap="square" rtlCol="0">
            <a:spAutoFit/>
          </a:bodyPr>
          <a:lstStyle/>
          <a:p>
            <a:pPr algn="ctr"/>
            <a:r>
              <a:rPr lang="en-US" altLang="zh-CN" dirty="0"/>
              <a:t>Annotation</a:t>
            </a:r>
            <a:endParaRPr lang="en-US" dirty="0"/>
          </a:p>
        </p:txBody>
      </p:sp>
      <p:sp>
        <p:nvSpPr>
          <p:cNvPr id="10" name="TextBox 9">
            <a:extLst>
              <a:ext uri="{FF2B5EF4-FFF2-40B4-BE49-F238E27FC236}">
                <a16:creationId xmlns:a16="http://schemas.microsoft.com/office/drawing/2014/main" id="{E93991AC-E3BA-4366-8F70-7AB5BAC4478F}"/>
              </a:ext>
            </a:extLst>
          </p:cNvPr>
          <p:cNvSpPr txBox="1"/>
          <p:nvPr/>
        </p:nvSpPr>
        <p:spPr>
          <a:xfrm>
            <a:off x="7908234" y="2215244"/>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368696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2A543-1383-4314-A73D-EC634FE5DE8A}"/>
              </a:ext>
            </a:extLst>
          </p:cNvPr>
          <p:cNvSpPr txBox="1"/>
          <p:nvPr/>
        </p:nvSpPr>
        <p:spPr>
          <a:xfrm>
            <a:off x="2239617" y="765313"/>
            <a:ext cx="7712765" cy="461665"/>
          </a:xfrm>
          <a:prstGeom prst="rect">
            <a:avLst/>
          </a:prstGeom>
          <a:noFill/>
        </p:spPr>
        <p:txBody>
          <a:bodyPr wrap="square" rtlCol="0">
            <a:spAutoFit/>
          </a:bodyPr>
          <a:lstStyle/>
          <a:p>
            <a:pPr algn="ctr"/>
            <a:r>
              <a:rPr lang="en-US" altLang="zh-CN" sz="2400" dirty="0"/>
              <a:t>Conclusion</a:t>
            </a:r>
            <a:endParaRPr lang="en-US" sz="2400" dirty="0"/>
          </a:p>
        </p:txBody>
      </p:sp>
      <p:sp>
        <p:nvSpPr>
          <p:cNvPr id="3" name="TextBox 2">
            <a:extLst>
              <a:ext uri="{FF2B5EF4-FFF2-40B4-BE49-F238E27FC236}">
                <a16:creationId xmlns:a16="http://schemas.microsoft.com/office/drawing/2014/main" id="{DC85B871-2A08-4875-A60D-09B3216C9A28}"/>
              </a:ext>
            </a:extLst>
          </p:cNvPr>
          <p:cNvSpPr txBox="1"/>
          <p:nvPr/>
        </p:nvSpPr>
        <p:spPr>
          <a:xfrm>
            <a:off x="1570383" y="1759226"/>
            <a:ext cx="9183756" cy="1200329"/>
          </a:xfrm>
          <a:prstGeom prst="rect">
            <a:avLst/>
          </a:prstGeom>
          <a:noFill/>
        </p:spPr>
        <p:txBody>
          <a:bodyPr wrap="square" rtlCol="0">
            <a:spAutoFit/>
          </a:bodyPr>
          <a:lstStyle/>
          <a:p>
            <a:r>
              <a:rPr lang="en-US" dirty="0"/>
              <a:t>Applying original model to the new dataset, 3 steps to make improvement:</a:t>
            </a:r>
          </a:p>
          <a:p>
            <a:pPr marL="285750" indent="-285750">
              <a:buFont typeface="Arial" panose="020B0604020202020204" pitchFamily="34" charset="0"/>
              <a:buChar char="•"/>
            </a:pPr>
            <a:r>
              <a:rPr lang="en-US" dirty="0"/>
              <a:t>Combine very low frequency categories.</a:t>
            </a:r>
          </a:p>
          <a:p>
            <a:pPr marL="285750" indent="-285750">
              <a:buFont typeface="Arial" panose="020B0604020202020204" pitchFamily="34" charset="0"/>
              <a:buChar char="•"/>
            </a:pPr>
            <a:r>
              <a:rPr lang="en-US" dirty="0"/>
              <a:t>Assign different weights to images.</a:t>
            </a:r>
          </a:p>
          <a:p>
            <a:pPr marL="285750" indent="-285750">
              <a:buFont typeface="Arial" panose="020B0604020202020204" pitchFamily="34" charset="0"/>
              <a:buChar char="•"/>
            </a:pPr>
            <a:r>
              <a:rPr lang="en-US" dirty="0"/>
              <a:t>Use pretrained model from original dataset.</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EC18761-C9B1-4B4C-9620-4EAE533E9DAF}"/>
                  </a:ext>
                </a:extLst>
              </p:cNvPr>
              <p:cNvGraphicFramePr>
                <a:graphicFrameLocks noGrp="1"/>
              </p:cNvGraphicFramePr>
              <p:nvPr>
                <p:extLst>
                  <p:ext uri="{D42A27DB-BD31-4B8C-83A1-F6EECF244321}">
                    <p14:modId xmlns:p14="http://schemas.microsoft.com/office/powerpoint/2010/main" val="3670575208"/>
                  </p:ext>
                </p:extLst>
              </p:nvPr>
            </p:nvGraphicFramePr>
            <p:xfrm>
              <a:off x="4147929" y="4439616"/>
              <a:ext cx="3896139" cy="741680"/>
            </p:xfrm>
            <a:graphic>
              <a:graphicData uri="http://schemas.openxmlformats.org/drawingml/2006/table">
                <a:tbl>
                  <a:tblPr firstRow="1" bandRow="1">
                    <a:tableStyleId>{D7AC3CCA-C797-4891-BE02-D94E43425B78}</a:tableStyleId>
                  </a:tblPr>
                  <a:tblGrid>
                    <a:gridCol w="1878496">
                      <a:extLst>
                        <a:ext uri="{9D8B030D-6E8A-4147-A177-3AD203B41FA5}">
                          <a16:colId xmlns:a16="http://schemas.microsoft.com/office/drawing/2014/main" val="1180485480"/>
                        </a:ext>
                      </a:extLst>
                    </a:gridCol>
                    <a:gridCol w="2017643">
                      <a:extLst>
                        <a:ext uri="{9D8B030D-6E8A-4147-A177-3AD203B41FA5}">
                          <a16:colId xmlns:a16="http://schemas.microsoft.com/office/drawing/2014/main" val="3316621673"/>
                        </a:ext>
                      </a:extLst>
                    </a:gridCol>
                  </a:tblGrid>
                  <a:tr h="370840">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94206430"/>
                      </a:ext>
                    </a:extLst>
                  </a:tr>
                  <a:tr h="370840">
                    <a:tc>
                      <a:txBody>
                        <a:bodyPr/>
                        <a:lstStyle/>
                        <a:p>
                          <a:pPr algn="ctr"/>
                          <a:r>
                            <a:rPr lang="en-US" b="0" i="0" dirty="0">
                              <a:latin typeface="+mn-lt"/>
                            </a:rPr>
                            <a:t>xx.x</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tc>
                      <a:txBody>
                        <a:bodyPr/>
                        <a:lstStyle/>
                        <a:p>
                          <a:pPr algn="ctr"/>
                          <a:r>
                            <a:rPr lang="en-US" b="0" i="0" dirty="0">
                              <a:latin typeface="+mn-lt"/>
                            </a:rPr>
                            <a:t>xx.x</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extLst>
                      <a:ext uri="{0D108BD9-81ED-4DB2-BD59-A6C34878D82A}">
                        <a16:rowId xmlns:a16="http://schemas.microsoft.com/office/drawing/2014/main" val="1905703620"/>
                      </a:ext>
                    </a:extLst>
                  </a:tr>
                </a:tbl>
              </a:graphicData>
            </a:graphic>
          </p:graphicFrame>
        </mc:Choice>
        <mc:Fallback xmlns="">
          <p:graphicFrame>
            <p:nvGraphicFramePr>
              <p:cNvPr id="4" name="Table 3">
                <a:extLst>
                  <a:ext uri="{FF2B5EF4-FFF2-40B4-BE49-F238E27FC236}">
                    <a16:creationId xmlns:a16="http://schemas.microsoft.com/office/drawing/2014/main" id="{8EC18761-C9B1-4B4C-9620-4EAE533E9DAF}"/>
                  </a:ext>
                </a:extLst>
              </p:cNvPr>
              <p:cNvGraphicFramePr>
                <a:graphicFrameLocks noGrp="1"/>
              </p:cNvGraphicFramePr>
              <p:nvPr>
                <p:extLst>
                  <p:ext uri="{D42A27DB-BD31-4B8C-83A1-F6EECF244321}">
                    <p14:modId xmlns:p14="http://schemas.microsoft.com/office/powerpoint/2010/main" val="3670575208"/>
                  </p:ext>
                </p:extLst>
              </p:nvPr>
            </p:nvGraphicFramePr>
            <p:xfrm>
              <a:off x="4147929" y="4439616"/>
              <a:ext cx="3896139" cy="741680"/>
            </p:xfrm>
            <a:graphic>
              <a:graphicData uri="http://schemas.openxmlformats.org/drawingml/2006/table">
                <a:tbl>
                  <a:tblPr firstRow="1" bandRow="1">
                    <a:tableStyleId>{D7AC3CCA-C797-4891-BE02-D94E43425B78}</a:tableStyleId>
                  </a:tblPr>
                  <a:tblGrid>
                    <a:gridCol w="1878496">
                      <a:extLst>
                        <a:ext uri="{9D8B030D-6E8A-4147-A177-3AD203B41FA5}">
                          <a16:colId xmlns:a16="http://schemas.microsoft.com/office/drawing/2014/main" val="1180485480"/>
                        </a:ext>
                      </a:extLst>
                    </a:gridCol>
                    <a:gridCol w="2017643">
                      <a:extLst>
                        <a:ext uri="{9D8B030D-6E8A-4147-A177-3AD203B41FA5}">
                          <a16:colId xmlns:a16="http://schemas.microsoft.com/office/drawing/2014/main" val="3316621673"/>
                        </a:ext>
                      </a:extLst>
                    </a:gridCol>
                  </a:tblGrid>
                  <a:tr h="370840">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94206430"/>
                      </a:ext>
                    </a:extLst>
                  </a:tr>
                  <a:tr h="370840">
                    <a:tc>
                      <a:txBody>
                        <a:bodyPr/>
                        <a:lstStyle/>
                        <a:p>
                          <a:endParaRPr lang="en-US"/>
                        </a:p>
                      </a:txBody>
                      <a:tcPr>
                        <a:blipFill>
                          <a:blip r:embed="rId2"/>
                          <a:stretch>
                            <a:fillRect l="-324" t="-108197" r="-107767" b="-24590"/>
                          </a:stretch>
                        </a:blipFill>
                      </a:tcPr>
                    </a:tc>
                    <a:tc>
                      <a:txBody>
                        <a:bodyPr/>
                        <a:lstStyle/>
                        <a:p>
                          <a:endParaRPr lang="en-US"/>
                        </a:p>
                      </a:txBody>
                      <a:tcPr>
                        <a:blipFill>
                          <a:blip r:embed="rId2"/>
                          <a:stretch>
                            <a:fillRect l="-93656" t="-108197" r="-604" b="-24590"/>
                          </a:stretch>
                        </a:blipFill>
                      </a:tcPr>
                    </a:tc>
                    <a:extLst>
                      <a:ext uri="{0D108BD9-81ED-4DB2-BD59-A6C34878D82A}">
                        <a16:rowId xmlns:a16="http://schemas.microsoft.com/office/drawing/2014/main" val="1905703620"/>
                      </a:ext>
                    </a:extLst>
                  </a:tr>
                </a:tbl>
              </a:graphicData>
            </a:graphic>
          </p:graphicFrame>
        </mc:Fallback>
      </mc:AlternateContent>
      <p:sp>
        <p:nvSpPr>
          <p:cNvPr id="5" name="TextBox 4">
            <a:extLst>
              <a:ext uri="{FF2B5EF4-FFF2-40B4-BE49-F238E27FC236}">
                <a16:creationId xmlns:a16="http://schemas.microsoft.com/office/drawing/2014/main" id="{A2C8865E-EDFB-4CFE-8BF7-2FF7750E9490}"/>
              </a:ext>
            </a:extLst>
          </p:cNvPr>
          <p:cNvSpPr txBox="1"/>
          <p:nvPr/>
        </p:nvSpPr>
        <p:spPr>
          <a:xfrm>
            <a:off x="4333461" y="3802510"/>
            <a:ext cx="3657600" cy="369332"/>
          </a:xfrm>
          <a:prstGeom prst="rect">
            <a:avLst/>
          </a:prstGeom>
          <a:noFill/>
        </p:spPr>
        <p:txBody>
          <a:bodyPr wrap="square" rtlCol="0">
            <a:spAutoFit/>
          </a:bodyPr>
          <a:lstStyle/>
          <a:p>
            <a:pPr algn="ctr"/>
            <a:r>
              <a:rPr lang="en-US" dirty="0"/>
              <a:t>Final improvement</a:t>
            </a:r>
          </a:p>
        </p:txBody>
      </p:sp>
    </p:spTree>
    <p:extLst>
      <p:ext uri="{BB962C8B-B14F-4D97-AF65-F5344CB8AC3E}">
        <p14:creationId xmlns:p14="http://schemas.microsoft.com/office/powerpoint/2010/main" val="241400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A4234-9333-418E-ADE5-25A26820BED2}"/>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Dual Attention Network (DANet) </a:t>
            </a:r>
          </a:p>
        </p:txBody>
      </p:sp>
      <p:sp>
        <p:nvSpPr>
          <p:cNvPr id="3" name="TextBox 2">
            <a:extLst>
              <a:ext uri="{FF2B5EF4-FFF2-40B4-BE49-F238E27FC236}">
                <a16:creationId xmlns:a16="http://schemas.microsoft.com/office/drawing/2014/main" id="{31A92456-AC0D-496D-99D2-193D4DA2B33B}"/>
              </a:ext>
            </a:extLst>
          </p:cNvPr>
          <p:cNvSpPr txBox="1"/>
          <p:nvPr/>
        </p:nvSpPr>
        <p:spPr>
          <a:xfrm>
            <a:off x="789219" y="1336255"/>
            <a:ext cx="99705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from </a:t>
            </a:r>
            <a:r>
              <a:rPr lang="en-US" dirty="0" err="1"/>
              <a:t>UPerNet</a:t>
            </a:r>
            <a:r>
              <a:rPr lang="en-US" dirty="0"/>
              <a:t> that improves performance by fusing multi-scale features, DANet utilizes the inter-spatial relationship o features and applies attention modules before final prediction. </a:t>
            </a:r>
          </a:p>
        </p:txBody>
      </p:sp>
      <p:pic>
        <p:nvPicPr>
          <p:cNvPr id="5" name="Picture 4">
            <a:extLst>
              <a:ext uri="{FF2B5EF4-FFF2-40B4-BE49-F238E27FC236}">
                <a16:creationId xmlns:a16="http://schemas.microsoft.com/office/drawing/2014/main" id="{D2523851-4999-447C-95AA-E10474983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032" y="2438381"/>
            <a:ext cx="6280430" cy="3272198"/>
          </a:xfrm>
          <a:prstGeom prst="rect">
            <a:avLst/>
          </a:prstGeom>
        </p:spPr>
      </p:pic>
      <p:sp>
        <p:nvSpPr>
          <p:cNvPr id="4" name="Rectangle 3">
            <a:extLst>
              <a:ext uri="{FF2B5EF4-FFF2-40B4-BE49-F238E27FC236}">
                <a16:creationId xmlns:a16="http://schemas.microsoft.com/office/drawing/2014/main" id="{F1177530-ED25-4D6B-8D4C-D2C03D0FA54B}"/>
              </a:ext>
            </a:extLst>
          </p:cNvPr>
          <p:cNvSpPr/>
          <p:nvPr/>
        </p:nvSpPr>
        <p:spPr>
          <a:xfrm>
            <a:off x="8879298" y="4690749"/>
            <a:ext cx="3312702" cy="369332"/>
          </a:xfrm>
          <a:prstGeom prst="rect">
            <a:avLst/>
          </a:prstGeom>
        </p:spPr>
        <p:txBody>
          <a:bodyPr wrap="none">
            <a:spAutoFit/>
          </a:bodyPr>
          <a:lstStyle/>
          <a:p>
            <a:r>
              <a:rPr lang="en-US" dirty="0"/>
              <a:t>https://arxiv.org/abs/1809.02983</a:t>
            </a:r>
          </a:p>
        </p:txBody>
      </p:sp>
    </p:spTree>
    <p:extLst>
      <p:ext uri="{BB962C8B-B14F-4D97-AF65-F5344CB8AC3E}">
        <p14:creationId xmlns:p14="http://schemas.microsoft.com/office/powerpoint/2010/main" val="268036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D5E331-67D6-4DDF-A17F-B2BDE06D035A}"/>
              </a:ext>
            </a:extLst>
          </p:cNvPr>
          <p:cNvGraphicFramePr>
            <a:graphicFrameLocks noGrp="1"/>
          </p:cNvGraphicFramePr>
          <p:nvPr>
            <p:extLst>
              <p:ext uri="{D42A27DB-BD31-4B8C-83A1-F6EECF244321}">
                <p14:modId xmlns:p14="http://schemas.microsoft.com/office/powerpoint/2010/main" val="2173246002"/>
              </p:ext>
            </p:extLst>
          </p:nvPr>
        </p:nvGraphicFramePr>
        <p:xfrm>
          <a:off x="367432" y="1257580"/>
          <a:ext cx="10929731" cy="138176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0.1191</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ResNet50dilated-UperNet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a:t>
                      </a:r>
                    </a:p>
                  </a:txBody>
                  <a:tcPr/>
                </a:tc>
                <a:tc>
                  <a:txBody>
                    <a:bodyPr/>
                    <a:lstStyle/>
                    <a:p>
                      <a:pPr algn="ctr"/>
                      <a:r>
                        <a:rPr lang="en-US" dirty="0"/>
                        <a:t>63.52</a:t>
                      </a:r>
                    </a:p>
                  </a:txBody>
                  <a:tcPr/>
                </a:tc>
                <a:tc>
                  <a:txBody>
                    <a:bodyPr/>
                    <a:lstStyle/>
                    <a:p>
                      <a:pPr algn="ctr"/>
                      <a:r>
                        <a:rPr lang="en-US" dirty="0"/>
                        <a:t>0.1213</a:t>
                      </a:r>
                    </a:p>
                  </a:txBody>
                  <a:tcPr/>
                </a:tc>
                <a:extLst>
                  <a:ext uri="{0D108BD9-81ED-4DB2-BD59-A6C34878D82A}">
                    <a16:rowId xmlns:a16="http://schemas.microsoft.com/office/drawing/2014/main" val="911171479"/>
                  </a:ext>
                </a:extLst>
              </a:tr>
            </a:tbl>
          </a:graphicData>
        </a:graphic>
      </p:graphicFrame>
      <p:sp>
        <p:nvSpPr>
          <p:cNvPr id="3" name="TextBox 2">
            <a:extLst>
              <a:ext uri="{FF2B5EF4-FFF2-40B4-BE49-F238E27FC236}">
                <a16:creationId xmlns:a16="http://schemas.microsoft.com/office/drawing/2014/main" id="{0A7CF000-D21A-468C-A60B-9BE39E1E47E4}"/>
              </a:ext>
            </a:extLst>
          </p:cNvPr>
          <p:cNvSpPr txBox="1"/>
          <p:nvPr/>
        </p:nvSpPr>
        <p:spPr>
          <a:xfrm>
            <a:off x="2003836" y="494059"/>
            <a:ext cx="7712765" cy="461665"/>
          </a:xfrm>
          <a:prstGeom prst="rect">
            <a:avLst/>
          </a:prstGeom>
          <a:noFill/>
        </p:spPr>
        <p:txBody>
          <a:bodyPr wrap="square" rtlCol="0">
            <a:spAutoFit/>
          </a:bodyPr>
          <a:lstStyle/>
          <a:p>
            <a:pPr algn="ctr"/>
            <a:r>
              <a:rPr lang="en-US" sz="2400" dirty="0" err="1"/>
              <a:t>UPerNet</a:t>
            </a:r>
            <a:r>
              <a:rPr lang="en-US" sz="2400" dirty="0"/>
              <a:t> vs DANet</a:t>
            </a:r>
          </a:p>
        </p:txBody>
      </p:sp>
      <p:sp>
        <p:nvSpPr>
          <p:cNvPr id="4" name="TextBox 3">
            <a:extLst>
              <a:ext uri="{FF2B5EF4-FFF2-40B4-BE49-F238E27FC236}">
                <a16:creationId xmlns:a16="http://schemas.microsoft.com/office/drawing/2014/main" id="{BDA39239-7F7D-45A6-9B43-B3EE4E61AC6E}"/>
              </a:ext>
            </a:extLst>
          </p:cNvPr>
          <p:cNvSpPr txBox="1"/>
          <p:nvPr/>
        </p:nvSpPr>
        <p:spPr>
          <a:xfrm>
            <a:off x="889682" y="3014135"/>
            <a:ext cx="9941075" cy="1754326"/>
          </a:xfrm>
          <a:prstGeom prst="rect">
            <a:avLst/>
          </a:prstGeom>
          <a:noFill/>
        </p:spPr>
        <p:txBody>
          <a:bodyPr wrap="square" rtlCol="0">
            <a:spAutoFit/>
          </a:bodyPr>
          <a:lstStyle/>
          <a:p>
            <a:r>
              <a:rPr lang="en-US" dirty="0"/>
              <a:t>Before we go into the details, do we have to know that the models are </a:t>
            </a:r>
            <a:r>
              <a:rPr lang="en-US" b="1" dirty="0"/>
              <a:t>poorly trained </a:t>
            </a:r>
            <a:r>
              <a:rPr lang="en-US" dirty="0"/>
              <a:t>due to limited computational resource:</a:t>
            </a:r>
          </a:p>
          <a:p>
            <a:pPr marL="285750" indent="-285750">
              <a:buFont typeface="Arial" panose="020B0604020202020204" pitchFamily="34" charset="0"/>
              <a:buChar char="•"/>
            </a:pPr>
            <a:r>
              <a:rPr lang="en-US" dirty="0"/>
              <a:t>It is  suggested by some similar studies that the training epoch should be </a:t>
            </a:r>
            <a:r>
              <a:rPr lang="en-US" b="1" dirty="0"/>
              <a:t>40</a:t>
            </a:r>
            <a:r>
              <a:rPr lang="en-US" dirty="0"/>
              <a:t> with at least </a:t>
            </a:r>
            <a:r>
              <a:rPr lang="en-US" b="1" dirty="0"/>
              <a:t>4 </a:t>
            </a:r>
            <a:r>
              <a:rPr lang="en-US" dirty="0"/>
              <a:t>gpus.</a:t>
            </a:r>
          </a:p>
          <a:p>
            <a:pPr marL="285750" indent="-285750">
              <a:buFont typeface="Arial" panose="020B0604020202020204" pitchFamily="34" charset="0"/>
              <a:buChar char="•"/>
            </a:pPr>
            <a:r>
              <a:rPr lang="en-US" dirty="0"/>
              <a:t>The averaging IOU is low because some classes are poorly trained. IOU for those class is nearly 0, which makes the overall averaging IOU low.</a:t>
            </a:r>
          </a:p>
          <a:p>
            <a:pPr marL="285750" indent="-285750">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B0726B22-C24A-4A42-ADB6-52750E7EC46C}"/>
              </a:ext>
            </a:extLst>
          </p:cNvPr>
          <p:cNvGraphicFramePr>
            <a:graphicFrameLocks noGrp="1"/>
          </p:cNvGraphicFramePr>
          <p:nvPr>
            <p:extLst>
              <p:ext uri="{D42A27DB-BD31-4B8C-83A1-F6EECF244321}">
                <p14:modId xmlns:p14="http://schemas.microsoft.com/office/powerpoint/2010/main" val="2283563367"/>
              </p:ext>
            </p:extLst>
          </p:nvPr>
        </p:nvGraphicFramePr>
        <p:xfrm>
          <a:off x="367432" y="5127268"/>
          <a:ext cx="11290099" cy="100584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3790765">
                  <a:extLst>
                    <a:ext uri="{9D8B030D-6E8A-4147-A177-3AD203B41FA5}">
                      <a16:colId xmlns:a16="http://schemas.microsoft.com/office/drawing/2014/main" val="2629911714"/>
                    </a:ext>
                  </a:extLst>
                </a:gridCol>
                <a:gridCol w="674703">
                  <a:extLst>
                    <a:ext uri="{9D8B030D-6E8A-4147-A177-3AD203B41FA5}">
                      <a16:colId xmlns:a16="http://schemas.microsoft.com/office/drawing/2014/main" val="2907473764"/>
                    </a:ext>
                  </a:extLst>
                </a:gridCol>
                <a:gridCol w="834501">
                  <a:extLst>
                    <a:ext uri="{9D8B030D-6E8A-4147-A177-3AD203B41FA5}">
                      <a16:colId xmlns:a16="http://schemas.microsoft.com/office/drawing/2014/main" val="845485480"/>
                    </a:ext>
                  </a:extLst>
                </a:gridCol>
                <a:gridCol w="1124778">
                  <a:extLst>
                    <a:ext uri="{9D8B030D-6E8A-4147-A177-3AD203B41FA5}">
                      <a16:colId xmlns:a16="http://schemas.microsoft.com/office/drawing/2014/main" val="3475466901"/>
                    </a:ext>
                  </a:extLst>
                </a:gridCol>
                <a:gridCol w="171626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297706">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a:t>
                      </a:r>
                    </a:p>
                  </a:txBody>
                  <a:tcPr/>
                </a:tc>
                <a:tc>
                  <a:txBody>
                    <a:bodyPr/>
                    <a:lstStyle/>
                    <a:p>
                      <a:pPr algn="ctr"/>
                      <a:r>
                        <a:rPr lang="en-US" dirty="0"/>
                        <a:t>0.02</a:t>
                      </a:r>
                    </a:p>
                  </a:txBody>
                  <a:tcPr/>
                </a:tc>
                <a:tc>
                  <a:txBody>
                    <a:bodyPr/>
                    <a:lstStyle/>
                    <a:p>
                      <a:pPr algn="ctr"/>
                      <a:r>
                        <a:rPr lang="en-US" b="1" dirty="0">
                          <a:solidFill>
                            <a:srgbClr val="FF0000"/>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0.2545</a:t>
                      </a:r>
                    </a:p>
                  </a:txBody>
                  <a:tcPr/>
                </a:tc>
                <a:extLst>
                  <a:ext uri="{0D108BD9-81ED-4DB2-BD59-A6C34878D82A}">
                    <a16:rowId xmlns:a16="http://schemas.microsoft.com/office/drawing/2014/main" val="272577725"/>
                  </a:ext>
                </a:extLst>
              </a:tr>
            </a:tbl>
          </a:graphicData>
        </a:graphic>
      </p:graphicFrame>
      <p:sp>
        <p:nvSpPr>
          <p:cNvPr id="7" name="TextBox 6">
            <a:extLst>
              <a:ext uri="{FF2B5EF4-FFF2-40B4-BE49-F238E27FC236}">
                <a16:creationId xmlns:a16="http://schemas.microsoft.com/office/drawing/2014/main" id="{B44C4B58-B91E-43AE-8AF8-73155186C7C3}"/>
              </a:ext>
            </a:extLst>
          </p:cNvPr>
          <p:cNvSpPr txBox="1"/>
          <p:nvPr/>
        </p:nvSpPr>
        <p:spPr>
          <a:xfrm>
            <a:off x="367432" y="4669654"/>
            <a:ext cx="3220679" cy="369332"/>
          </a:xfrm>
          <a:prstGeom prst="rect">
            <a:avLst/>
          </a:prstGeom>
          <a:noFill/>
        </p:spPr>
        <p:txBody>
          <a:bodyPr wrap="square" rtlCol="0">
            <a:spAutoFit/>
          </a:bodyPr>
          <a:lstStyle/>
          <a:p>
            <a:r>
              <a:rPr lang="en-US" dirty="0"/>
              <a:t>One experiment with 4 gpus:</a:t>
            </a:r>
          </a:p>
        </p:txBody>
      </p:sp>
    </p:spTree>
    <p:extLst>
      <p:ext uri="{BB962C8B-B14F-4D97-AF65-F5344CB8AC3E}">
        <p14:creationId xmlns:p14="http://schemas.microsoft.com/office/powerpoint/2010/main" val="172813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A1FDE-9709-4F7E-8CA3-BD08E63B843B}"/>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graphicFrame>
        <p:nvGraphicFramePr>
          <p:cNvPr id="5" name="Table 4">
            <a:extLst>
              <a:ext uri="{FF2B5EF4-FFF2-40B4-BE49-F238E27FC236}">
                <a16:creationId xmlns:a16="http://schemas.microsoft.com/office/drawing/2014/main" id="{FFB8E530-9AA0-481B-B613-52618A55E399}"/>
              </a:ext>
            </a:extLst>
          </p:cNvPr>
          <p:cNvGraphicFramePr>
            <a:graphicFrameLocks noGrp="1"/>
          </p:cNvGraphicFramePr>
          <p:nvPr>
            <p:extLst>
              <p:ext uri="{D42A27DB-BD31-4B8C-83A1-F6EECF244321}">
                <p14:modId xmlns:p14="http://schemas.microsoft.com/office/powerpoint/2010/main" val="122900373"/>
              </p:ext>
            </p:extLst>
          </p:nvPr>
        </p:nvGraphicFramePr>
        <p:xfrm>
          <a:off x="631134" y="992289"/>
          <a:ext cx="10929731" cy="165100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0.1191</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ResNet50dilated-DANet w/o attention modules </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68.68</a:t>
                      </a:r>
                    </a:p>
                  </a:txBody>
                  <a:tcPr/>
                </a:tc>
                <a:tc>
                  <a:txBody>
                    <a:bodyPr/>
                    <a:lstStyle/>
                    <a:p>
                      <a:pPr algn="ctr"/>
                      <a:r>
                        <a:rPr lang="en-US" dirty="0"/>
                        <a:t>58.30</a:t>
                      </a:r>
                    </a:p>
                  </a:txBody>
                  <a:tcPr/>
                </a:tc>
                <a:tc>
                  <a:txBody>
                    <a:bodyPr/>
                    <a:lstStyle/>
                    <a:p>
                      <a:pPr algn="ctr"/>
                      <a:r>
                        <a:rPr lang="en-US" dirty="0"/>
                        <a:t>0.1034</a:t>
                      </a:r>
                    </a:p>
                  </a:txBody>
                  <a:tcPr/>
                </a:tc>
                <a:extLst>
                  <a:ext uri="{0D108BD9-81ED-4DB2-BD59-A6C34878D82A}">
                    <a16:rowId xmlns:a16="http://schemas.microsoft.com/office/drawing/2014/main" val="911171479"/>
                  </a:ext>
                </a:extLst>
              </a:tr>
            </a:tbl>
          </a:graphicData>
        </a:graphic>
      </p:graphicFrame>
      <p:pic>
        <p:nvPicPr>
          <p:cNvPr id="6" name="Picture 5">
            <a:extLst>
              <a:ext uri="{FF2B5EF4-FFF2-40B4-BE49-F238E27FC236}">
                <a16:creationId xmlns:a16="http://schemas.microsoft.com/office/drawing/2014/main" id="{32DA7672-D221-4B30-ACE7-B6F17C154CE9}"/>
              </a:ext>
            </a:extLst>
          </p:cNvPr>
          <p:cNvPicPr>
            <a:picLocks noChangeAspect="1"/>
          </p:cNvPicPr>
          <p:nvPr/>
        </p:nvPicPr>
        <p:blipFill rotWithShape="1">
          <a:blip r:embed="rId3"/>
          <a:srcRect r="321" b="849"/>
          <a:stretch/>
        </p:blipFill>
        <p:spPr>
          <a:xfrm>
            <a:off x="515724" y="3888890"/>
            <a:ext cx="4482404" cy="1764796"/>
          </a:xfrm>
          <a:prstGeom prst="rect">
            <a:avLst/>
          </a:prstGeom>
        </p:spPr>
      </p:pic>
      <p:pic>
        <p:nvPicPr>
          <p:cNvPr id="10" name="Picture 9">
            <a:extLst>
              <a:ext uri="{FF2B5EF4-FFF2-40B4-BE49-F238E27FC236}">
                <a16:creationId xmlns:a16="http://schemas.microsoft.com/office/drawing/2014/main" id="{41C777A4-B1E0-4C69-9ECA-5A38B128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616" y="3013343"/>
            <a:ext cx="2202409" cy="1651000"/>
          </a:xfrm>
          <a:prstGeom prst="rect">
            <a:avLst/>
          </a:prstGeom>
        </p:spPr>
      </p:pic>
      <p:pic>
        <p:nvPicPr>
          <p:cNvPr id="12" name="Picture 11">
            <a:extLst>
              <a:ext uri="{FF2B5EF4-FFF2-40B4-BE49-F238E27FC236}">
                <a16:creationId xmlns:a16="http://schemas.microsoft.com/office/drawing/2014/main" id="{5AA30AB0-6E82-4C69-8B15-AF44D0020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147" y="4836740"/>
            <a:ext cx="2202409" cy="1651000"/>
          </a:xfrm>
          <a:prstGeom prst="rect">
            <a:avLst/>
          </a:prstGeom>
        </p:spPr>
      </p:pic>
      <p:sp>
        <p:nvSpPr>
          <p:cNvPr id="13" name="Star: 5 Points 12">
            <a:extLst>
              <a:ext uri="{FF2B5EF4-FFF2-40B4-BE49-F238E27FC236}">
                <a16:creationId xmlns:a16="http://schemas.microsoft.com/office/drawing/2014/main" id="{D02B6FD1-2E44-4A4D-8739-E20D7C026B02}"/>
              </a:ext>
            </a:extLst>
          </p:cNvPr>
          <p:cNvSpPr/>
          <p:nvPr/>
        </p:nvSpPr>
        <p:spPr>
          <a:xfrm>
            <a:off x="1038687" y="4846378"/>
            <a:ext cx="314231" cy="31423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AA2364B-B10F-4A67-94B6-975F64AE0131}"/>
              </a:ext>
            </a:extLst>
          </p:cNvPr>
          <p:cNvCxnSpPr>
            <a:cxnSpLocks/>
          </p:cNvCxnSpPr>
          <p:nvPr/>
        </p:nvCxnSpPr>
        <p:spPr>
          <a:xfrm flipV="1">
            <a:off x="1195802" y="2714326"/>
            <a:ext cx="0" cy="204057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D72DBF-2830-4161-A4A5-96C18030E16E}"/>
              </a:ext>
            </a:extLst>
          </p:cNvPr>
          <p:cNvCxnSpPr>
            <a:cxnSpLocks/>
          </p:cNvCxnSpPr>
          <p:nvPr/>
        </p:nvCxnSpPr>
        <p:spPr>
          <a:xfrm flipH="1">
            <a:off x="1195802" y="2714326"/>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23C320E-7DDA-4590-A15F-DDF52DE02BD9}"/>
              </a:ext>
            </a:extLst>
          </p:cNvPr>
          <p:cNvCxnSpPr>
            <a:cxnSpLocks/>
          </p:cNvCxnSpPr>
          <p:nvPr/>
        </p:nvCxnSpPr>
        <p:spPr>
          <a:xfrm flipV="1">
            <a:off x="8984202" y="2716568"/>
            <a:ext cx="0" cy="239696"/>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F5D485-7706-4078-B55A-C935A58D0D33}"/>
              </a:ext>
            </a:extLst>
          </p:cNvPr>
          <p:cNvSpPr txBox="1"/>
          <p:nvPr/>
        </p:nvSpPr>
        <p:spPr>
          <a:xfrm>
            <a:off x="3796320" y="2725689"/>
            <a:ext cx="1538306" cy="369332"/>
          </a:xfrm>
          <a:prstGeom prst="rect">
            <a:avLst/>
          </a:prstGeom>
          <a:noFill/>
        </p:spPr>
        <p:txBody>
          <a:bodyPr wrap="none" rtlCol="0">
            <a:spAutoFit/>
          </a:bodyPr>
          <a:lstStyle/>
          <a:p>
            <a:r>
              <a:rPr lang="en-US" dirty="0"/>
              <a:t>Attention map</a:t>
            </a:r>
          </a:p>
        </p:txBody>
      </p:sp>
      <p:cxnSp>
        <p:nvCxnSpPr>
          <p:cNvPr id="31" name="Straight Connector 30">
            <a:extLst>
              <a:ext uri="{FF2B5EF4-FFF2-40B4-BE49-F238E27FC236}">
                <a16:creationId xmlns:a16="http://schemas.microsoft.com/office/drawing/2014/main" id="{1956DF1F-0D75-4F29-8CF3-F4E1808BB23B}"/>
              </a:ext>
            </a:extLst>
          </p:cNvPr>
          <p:cNvCxnSpPr>
            <a:cxnSpLocks/>
          </p:cNvCxnSpPr>
          <p:nvPr/>
        </p:nvCxnSpPr>
        <p:spPr>
          <a:xfrm>
            <a:off x="1195802" y="5160609"/>
            <a:ext cx="0" cy="158565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93B7A3F-8C37-4947-857B-142CD770F9A5}"/>
              </a:ext>
            </a:extLst>
          </p:cNvPr>
          <p:cNvCxnSpPr>
            <a:cxnSpLocks/>
          </p:cNvCxnSpPr>
          <p:nvPr/>
        </p:nvCxnSpPr>
        <p:spPr>
          <a:xfrm flipH="1">
            <a:off x="1195859" y="6736629"/>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CEAB6A-EBDC-477D-8683-DC2CD090AE18}"/>
              </a:ext>
            </a:extLst>
          </p:cNvPr>
          <p:cNvCxnSpPr>
            <a:cxnSpLocks/>
          </p:cNvCxnSpPr>
          <p:nvPr/>
        </p:nvCxnSpPr>
        <p:spPr>
          <a:xfrm>
            <a:off x="8975324" y="6488064"/>
            <a:ext cx="0" cy="225679"/>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A178AA0-CC86-450A-A92A-FCB0E3D05F24}"/>
              </a:ext>
            </a:extLst>
          </p:cNvPr>
          <p:cNvSpPr txBox="1"/>
          <p:nvPr/>
        </p:nvSpPr>
        <p:spPr>
          <a:xfrm>
            <a:off x="3509516" y="6416237"/>
            <a:ext cx="1538306" cy="369332"/>
          </a:xfrm>
          <a:prstGeom prst="rect">
            <a:avLst/>
          </a:prstGeom>
          <a:noFill/>
        </p:spPr>
        <p:txBody>
          <a:bodyPr wrap="none" rtlCol="0">
            <a:spAutoFit/>
          </a:bodyPr>
          <a:lstStyle/>
          <a:p>
            <a:r>
              <a:rPr lang="en-US" dirty="0"/>
              <a:t>Attention map</a:t>
            </a:r>
          </a:p>
        </p:txBody>
      </p:sp>
      <p:pic>
        <p:nvPicPr>
          <p:cNvPr id="42" name="Picture 41">
            <a:extLst>
              <a:ext uri="{FF2B5EF4-FFF2-40B4-BE49-F238E27FC236}">
                <a16:creationId xmlns:a16="http://schemas.microsoft.com/office/drawing/2014/main" id="{91A9EE80-2666-4BEF-B661-532872BE6B0D}"/>
              </a:ext>
            </a:extLst>
          </p:cNvPr>
          <p:cNvPicPr>
            <a:picLocks noChangeAspect="1"/>
          </p:cNvPicPr>
          <p:nvPr/>
        </p:nvPicPr>
        <p:blipFill rotWithShape="1">
          <a:blip r:embed="rId6">
            <a:extLst>
              <a:ext uri="{28A0092B-C50C-407E-A947-70E740481C1C}">
                <a14:useLocalDpi xmlns:a14="http://schemas.microsoft.com/office/drawing/2010/main" val="0"/>
              </a:ext>
            </a:extLst>
          </a:blip>
          <a:srcRect l="18177" t="10606" r="13920" b="9101"/>
          <a:stretch/>
        </p:blipFill>
        <p:spPr>
          <a:xfrm>
            <a:off x="9903166" y="2875298"/>
            <a:ext cx="2358862" cy="1764323"/>
          </a:xfrm>
          <a:prstGeom prst="rect">
            <a:avLst/>
          </a:prstGeom>
        </p:spPr>
      </p:pic>
      <p:pic>
        <p:nvPicPr>
          <p:cNvPr id="44" name="Picture 43">
            <a:extLst>
              <a:ext uri="{FF2B5EF4-FFF2-40B4-BE49-F238E27FC236}">
                <a16:creationId xmlns:a16="http://schemas.microsoft.com/office/drawing/2014/main" id="{CD74F1AC-05DD-4D7F-9140-D86A94B6A987}"/>
              </a:ext>
            </a:extLst>
          </p:cNvPr>
          <p:cNvPicPr>
            <a:picLocks noChangeAspect="1"/>
          </p:cNvPicPr>
          <p:nvPr/>
        </p:nvPicPr>
        <p:blipFill rotWithShape="1">
          <a:blip r:embed="rId7">
            <a:extLst>
              <a:ext uri="{28A0092B-C50C-407E-A947-70E740481C1C}">
                <a14:useLocalDpi xmlns:a14="http://schemas.microsoft.com/office/drawing/2010/main" val="0"/>
              </a:ext>
            </a:extLst>
          </a:blip>
          <a:srcRect l="18213" t="10575" r="16406" b="8361"/>
          <a:stretch/>
        </p:blipFill>
        <p:spPr>
          <a:xfrm>
            <a:off x="9903166" y="4846378"/>
            <a:ext cx="2202395" cy="1719635"/>
          </a:xfrm>
          <a:prstGeom prst="rect">
            <a:avLst/>
          </a:prstGeom>
        </p:spPr>
      </p:pic>
      <p:pic>
        <p:nvPicPr>
          <p:cNvPr id="8" name="Picture 7">
            <a:extLst>
              <a:ext uri="{FF2B5EF4-FFF2-40B4-BE49-F238E27FC236}">
                <a16:creationId xmlns:a16="http://schemas.microsoft.com/office/drawing/2014/main" id="{A05889D1-34F3-4FB9-9967-734797FF5CF6}"/>
              </a:ext>
            </a:extLst>
          </p:cNvPr>
          <p:cNvPicPr>
            <a:picLocks noChangeAspect="1"/>
          </p:cNvPicPr>
          <p:nvPr/>
        </p:nvPicPr>
        <p:blipFill rotWithShape="1">
          <a:blip r:embed="rId8">
            <a:extLst>
              <a:ext uri="{28A0092B-C50C-407E-A947-70E740481C1C}">
                <a14:useLocalDpi xmlns:a14="http://schemas.microsoft.com/office/drawing/2010/main" val="0"/>
              </a:ext>
            </a:extLst>
          </a:blip>
          <a:srcRect l="66772"/>
          <a:stretch/>
        </p:blipFill>
        <p:spPr>
          <a:xfrm>
            <a:off x="5378913" y="2991778"/>
            <a:ext cx="2190635" cy="1647372"/>
          </a:xfrm>
          <a:prstGeom prst="rect">
            <a:avLst/>
          </a:prstGeom>
        </p:spPr>
      </p:pic>
      <p:pic>
        <p:nvPicPr>
          <p:cNvPr id="11" name="Picture 10">
            <a:extLst>
              <a:ext uri="{FF2B5EF4-FFF2-40B4-BE49-F238E27FC236}">
                <a16:creationId xmlns:a16="http://schemas.microsoft.com/office/drawing/2014/main" id="{EEC49ACE-5500-4842-8A78-C1682542ED3E}"/>
              </a:ext>
            </a:extLst>
          </p:cNvPr>
          <p:cNvPicPr>
            <a:picLocks noChangeAspect="1"/>
          </p:cNvPicPr>
          <p:nvPr/>
        </p:nvPicPr>
        <p:blipFill rotWithShape="1">
          <a:blip r:embed="rId9">
            <a:extLst>
              <a:ext uri="{28A0092B-C50C-407E-A947-70E740481C1C}">
                <a14:useLocalDpi xmlns:a14="http://schemas.microsoft.com/office/drawing/2010/main" val="0"/>
              </a:ext>
            </a:extLst>
          </a:blip>
          <a:srcRect l="66839"/>
          <a:stretch/>
        </p:blipFill>
        <p:spPr>
          <a:xfrm>
            <a:off x="5352381" y="4827102"/>
            <a:ext cx="2202396" cy="1659556"/>
          </a:xfrm>
          <a:prstGeom prst="rect">
            <a:avLst/>
          </a:prstGeom>
        </p:spPr>
      </p:pic>
    </p:spTree>
    <p:extLst>
      <p:ext uri="{BB962C8B-B14F-4D97-AF65-F5344CB8AC3E}">
        <p14:creationId xmlns:p14="http://schemas.microsoft.com/office/powerpoint/2010/main" val="303581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545E8-4E58-40FF-917E-B1827FE9A552}"/>
              </a:ext>
            </a:extLst>
          </p:cNvPr>
          <p:cNvPicPr>
            <a:picLocks noChangeAspect="1"/>
          </p:cNvPicPr>
          <p:nvPr/>
        </p:nvPicPr>
        <p:blipFill rotWithShape="1">
          <a:blip r:embed="rId3">
            <a:extLst>
              <a:ext uri="{28A0092B-C50C-407E-A947-70E740481C1C}">
                <a14:useLocalDpi xmlns:a14="http://schemas.microsoft.com/office/drawing/2010/main" val="0"/>
              </a:ext>
            </a:extLst>
          </a:blip>
          <a:srcRect l="66844"/>
          <a:stretch/>
        </p:blipFill>
        <p:spPr>
          <a:xfrm>
            <a:off x="7093256" y="1227334"/>
            <a:ext cx="2139768" cy="2142816"/>
          </a:xfrm>
          <a:prstGeom prst="rect">
            <a:avLst/>
          </a:prstGeom>
        </p:spPr>
      </p:pic>
      <p:pic>
        <p:nvPicPr>
          <p:cNvPr id="5" name="Picture 4">
            <a:extLst>
              <a:ext uri="{FF2B5EF4-FFF2-40B4-BE49-F238E27FC236}">
                <a16:creationId xmlns:a16="http://schemas.microsoft.com/office/drawing/2014/main" id="{DC3833A7-5F32-4FA1-8028-7C09216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6" y="1227334"/>
            <a:ext cx="6453559" cy="2142816"/>
          </a:xfrm>
          <a:prstGeom prst="rect">
            <a:avLst/>
          </a:prstGeom>
        </p:spPr>
      </p:pic>
      <p:pic>
        <p:nvPicPr>
          <p:cNvPr id="7" name="Picture 6">
            <a:extLst>
              <a:ext uri="{FF2B5EF4-FFF2-40B4-BE49-F238E27FC236}">
                <a16:creationId xmlns:a16="http://schemas.microsoft.com/office/drawing/2014/main" id="{6CBE4FDE-2562-4010-96CF-5DCE7AA1E791}"/>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7093256" y="3370150"/>
            <a:ext cx="2139768" cy="1471474"/>
          </a:xfrm>
          <a:prstGeom prst="rect">
            <a:avLst/>
          </a:prstGeom>
        </p:spPr>
      </p:pic>
      <p:pic>
        <p:nvPicPr>
          <p:cNvPr id="9" name="Picture 8">
            <a:extLst>
              <a:ext uri="{FF2B5EF4-FFF2-40B4-BE49-F238E27FC236}">
                <a16:creationId xmlns:a16="http://schemas.microsoft.com/office/drawing/2014/main" id="{1DC48BAE-1856-4C66-96D8-6C9EF0C78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698" y="3370150"/>
            <a:ext cx="6453558" cy="1471474"/>
          </a:xfrm>
          <a:prstGeom prst="rect">
            <a:avLst/>
          </a:prstGeom>
        </p:spPr>
      </p:pic>
      <p:sp>
        <p:nvSpPr>
          <p:cNvPr id="10" name="TextBox 9">
            <a:extLst>
              <a:ext uri="{FF2B5EF4-FFF2-40B4-BE49-F238E27FC236}">
                <a16:creationId xmlns:a16="http://schemas.microsoft.com/office/drawing/2014/main" id="{2E654574-D13A-4AE4-B729-B859BA1A5978}"/>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sp>
        <p:nvSpPr>
          <p:cNvPr id="11" name="TextBox 10">
            <a:extLst>
              <a:ext uri="{FF2B5EF4-FFF2-40B4-BE49-F238E27FC236}">
                <a16:creationId xmlns:a16="http://schemas.microsoft.com/office/drawing/2014/main" id="{3168FF7E-4FEA-44A5-88F4-8D06460AB070}"/>
              </a:ext>
            </a:extLst>
          </p:cNvPr>
          <p:cNvSpPr txBox="1"/>
          <p:nvPr/>
        </p:nvSpPr>
        <p:spPr>
          <a:xfrm>
            <a:off x="1118587" y="813612"/>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DANet</a:t>
            </a:r>
            <a:r>
              <a:rPr lang="en-US" dirty="0"/>
              <a:t> w/o attention</a:t>
            </a:r>
          </a:p>
        </p:txBody>
      </p:sp>
      <p:pic>
        <p:nvPicPr>
          <p:cNvPr id="13" name="Picture 12">
            <a:extLst>
              <a:ext uri="{FF2B5EF4-FFF2-40B4-BE49-F238E27FC236}">
                <a16:creationId xmlns:a16="http://schemas.microsoft.com/office/drawing/2014/main" id="{D557D154-3F51-4B04-A014-0FD217ABA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96" y="4841625"/>
            <a:ext cx="6453558" cy="1708428"/>
          </a:xfrm>
          <a:prstGeom prst="rect">
            <a:avLst/>
          </a:prstGeom>
        </p:spPr>
      </p:pic>
      <p:pic>
        <p:nvPicPr>
          <p:cNvPr id="15" name="Picture 14">
            <a:extLst>
              <a:ext uri="{FF2B5EF4-FFF2-40B4-BE49-F238E27FC236}">
                <a16:creationId xmlns:a16="http://schemas.microsoft.com/office/drawing/2014/main" id="{D0AFF34A-0B49-4700-8EC9-24454507C2AC}"/>
              </a:ext>
            </a:extLst>
          </p:cNvPr>
          <p:cNvPicPr>
            <a:picLocks noChangeAspect="1"/>
          </p:cNvPicPr>
          <p:nvPr/>
        </p:nvPicPr>
        <p:blipFill rotWithShape="1">
          <a:blip r:embed="rId8">
            <a:extLst>
              <a:ext uri="{28A0092B-C50C-407E-A947-70E740481C1C}">
                <a14:useLocalDpi xmlns:a14="http://schemas.microsoft.com/office/drawing/2010/main" val="0"/>
              </a:ext>
            </a:extLst>
          </a:blip>
          <a:srcRect l="66788"/>
          <a:stretch/>
        </p:blipFill>
        <p:spPr>
          <a:xfrm>
            <a:off x="7093253" y="4841624"/>
            <a:ext cx="2139767" cy="1708428"/>
          </a:xfrm>
          <a:prstGeom prst="rect">
            <a:avLst/>
          </a:prstGeom>
        </p:spPr>
      </p:pic>
      <p:sp>
        <p:nvSpPr>
          <p:cNvPr id="16" name="TextBox 15">
            <a:extLst>
              <a:ext uri="{FF2B5EF4-FFF2-40B4-BE49-F238E27FC236}">
                <a16:creationId xmlns:a16="http://schemas.microsoft.com/office/drawing/2014/main" id="{DE7AD8C9-FC28-4905-9C68-694A2B4E21CA}"/>
              </a:ext>
            </a:extLst>
          </p:cNvPr>
          <p:cNvSpPr txBox="1"/>
          <p:nvPr/>
        </p:nvSpPr>
        <p:spPr>
          <a:xfrm>
            <a:off x="9352286" y="2076108"/>
            <a:ext cx="2632569"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a:t>
            </a:r>
            <a:r>
              <a:rPr lang="en-US" dirty="0" err="1"/>
              <a:t>DANet</a:t>
            </a:r>
            <a:r>
              <a:rPr lang="en-US" dirty="0"/>
              <a:t> cannot segment the image with correct classification with limited training, it predict good segment boundaries.</a:t>
            </a:r>
          </a:p>
        </p:txBody>
      </p:sp>
    </p:spTree>
    <p:extLst>
      <p:ext uri="{BB962C8B-B14F-4D97-AF65-F5344CB8AC3E}">
        <p14:creationId xmlns:p14="http://schemas.microsoft.com/office/powerpoint/2010/main" val="112319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05166-210E-4BD6-8964-E42EF0D5D5DE}"/>
              </a:ext>
            </a:extLst>
          </p:cNvPr>
          <p:cNvSpPr txBox="1"/>
          <p:nvPr/>
        </p:nvSpPr>
        <p:spPr>
          <a:xfrm>
            <a:off x="2500983" y="203085"/>
            <a:ext cx="7712765" cy="461665"/>
          </a:xfrm>
          <a:prstGeom prst="rect">
            <a:avLst/>
          </a:prstGeom>
          <a:noFill/>
        </p:spPr>
        <p:txBody>
          <a:bodyPr wrap="square" rtlCol="0">
            <a:spAutoFit/>
          </a:bodyPr>
          <a:lstStyle/>
          <a:p>
            <a:pPr algn="ctr"/>
            <a:r>
              <a:rPr lang="en-US" sz="2400" dirty="0" err="1"/>
              <a:t>UPerNet</a:t>
            </a:r>
            <a:r>
              <a:rPr lang="en-US" sz="2400" dirty="0"/>
              <a:t> vs DANet</a:t>
            </a:r>
          </a:p>
        </p:txBody>
      </p:sp>
      <p:pic>
        <p:nvPicPr>
          <p:cNvPr id="4" name="Picture 3">
            <a:extLst>
              <a:ext uri="{FF2B5EF4-FFF2-40B4-BE49-F238E27FC236}">
                <a16:creationId xmlns:a16="http://schemas.microsoft.com/office/drawing/2014/main" id="{EAFFBA50-2013-467A-BD01-DC8AC1A4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421" y="1146823"/>
            <a:ext cx="6525092" cy="2175031"/>
          </a:xfrm>
          <a:prstGeom prst="rect">
            <a:avLst/>
          </a:prstGeom>
        </p:spPr>
      </p:pic>
      <p:pic>
        <p:nvPicPr>
          <p:cNvPr id="6" name="Picture 5">
            <a:extLst>
              <a:ext uri="{FF2B5EF4-FFF2-40B4-BE49-F238E27FC236}">
                <a16:creationId xmlns:a16="http://schemas.microsoft.com/office/drawing/2014/main" id="{9C9C3E97-2D7B-4EB5-8C18-663ECBD25784}"/>
              </a:ext>
            </a:extLst>
          </p:cNvPr>
          <p:cNvPicPr>
            <a:picLocks noChangeAspect="1"/>
          </p:cNvPicPr>
          <p:nvPr/>
        </p:nvPicPr>
        <p:blipFill rotWithShape="1">
          <a:blip r:embed="rId3">
            <a:extLst>
              <a:ext uri="{28A0092B-C50C-407E-A947-70E740481C1C}">
                <a14:useLocalDpi xmlns:a14="http://schemas.microsoft.com/office/drawing/2010/main" val="0"/>
              </a:ext>
            </a:extLst>
          </a:blip>
          <a:srcRect l="66667"/>
          <a:stretch/>
        </p:blipFill>
        <p:spPr>
          <a:xfrm>
            <a:off x="8794513" y="1146824"/>
            <a:ext cx="2175033" cy="2175030"/>
          </a:xfrm>
          <a:prstGeom prst="rect">
            <a:avLst/>
          </a:prstGeom>
        </p:spPr>
      </p:pic>
      <p:sp>
        <p:nvSpPr>
          <p:cNvPr id="11" name="TextBox 10">
            <a:extLst>
              <a:ext uri="{FF2B5EF4-FFF2-40B4-BE49-F238E27FC236}">
                <a16:creationId xmlns:a16="http://schemas.microsoft.com/office/drawing/2014/main" id="{7A4AD635-8D60-4B63-A341-4C530EC68955}"/>
              </a:ext>
            </a:extLst>
          </p:cNvPr>
          <p:cNvSpPr txBox="1"/>
          <p:nvPr/>
        </p:nvSpPr>
        <p:spPr>
          <a:xfrm>
            <a:off x="2641538" y="5493378"/>
            <a:ext cx="707506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UPerNet</a:t>
            </a:r>
            <a:r>
              <a:rPr lang="en-US" dirty="0"/>
              <a:t> can better capture detailed features compared to </a:t>
            </a:r>
            <a:r>
              <a:rPr lang="en-US" dirty="0" err="1"/>
              <a:t>DANet</a:t>
            </a:r>
            <a:endParaRPr lang="en-US" dirty="0"/>
          </a:p>
          <a:p>
            <a:pPr marL="285750" indent="-285750">
              <a:buFont typeface="Arial" panose="020B0604020202020204" pitchFamily="34" charset="0"/>
              <a:buChar char="•"/>
            </a:pPr>
            <a:r>
              <a:rPr lang="en-US" dirty="0" err="1"/>
              <a:t>DANet</a:t>
            </a:r>
            <a:r>
              <a:rPr lang="en-US" dirty="0"/>
              <a:t> is more likely to classify similar pixels into the same category and avoid deceived by details due to attention module.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8688D94-7D24-46CF-B69E-2DC21789EA80}"/>
              </a:ext>
            </a:extLst>
          </p:cNvPr>
          <p:cNvSpPr txBox="1"/>
          <p:nvPr/>
        </p:nvSpPr>
        <p:spPr>
          <a:xfrm>
            <a:off x="2737282" y="716226"/>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UPerNet</a:t>
            </a:r>
            <a:endParaRPr lang="en-US" dirty="0"/>
          </a:p>
        </p:txBody>
      </p:sp>
      <p:pic>
        <p:nvPicPr>
          <p:cNvPr id="10" name="Picture 9">
            <a:extLst>
              <a:ext uri="{FF2B5EF4-FFF2-40B4-BE49-F238E27FC236}">
                <a16:creationId xmlns:a16="http://schemas.microsoft.com/office/drawing/2014/main" id="{6B589ADF-0B94-4F5F-8A13-540A5C7D2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421" y="3442932"/>
            <a:ext cx="6525092" cy="1814304"/>
          </a:xfrm>
          <a:prstGeom prst="rect">
            <a:avLst/>
          </a:prstGeom>
        </p:spPr>
      </p:pic>
      <p:pic>
        <p:nvPicPr>
          <p:cNvPr id="12" name="Picture 11">
            <a:extLst>
              <a:ext uri="{FF2B5EF4-FFF2-40B4-BE49-F238E27FC236}">
                <a16:creationId xmlns:a16="http://schemas.microsoft.com/office/drawing/2014/main" id="{5EA25C1E-6B0F-4015-AE36-56D2D6D64FFA}"/>
              </a:ext>
            </a:extLst>
          </p:cNvPr>
          <p:cNvPicPr>
            <a:picLocks noChangeAspect="1"/>
          </p:cNvPicPr>
          <p:nvPr/>
        </p:nvPicPr>
        <p:blipFill rotWithShape="1">
          <a:blip r:embed="rId5">
            <a:extLst>
              <a:ext uri="{28A0092B-C50C-407E-A947-70E740481C1C}">
                <a14:useLocalDpi xmlns:a14="http://schemas.microsoft.com/office/drawing/2010/main" val="0"/>
              </a:ext>
            </a:extLst>
          </a:blip>
          <a:srcRect l="66712"/>
          <a:stretch/>
        </p:blipFill>
        <p:spPr>
          <a:xfrm>
            <a:off x="8794513" y="3442932"/>
            <a:ext cx="2175033" cy="1814304"/>
          </a:xfrm>
          <a:prstGeom prst="rect">
            <a:avLst/>
          </a:prstGeom>
        </p:spPr>
      </p:pic>
      <p:sp>
        <p:nvSpPr>
          <p:cNvPr id="3" name="TextBox 2">
            <a:extLst>
              <a:ext uri="{FF2B5EF4-FFF2-40B4-BE49-F238E27FC236}">
                <a16:creationId xmlns:a16="http://schemas.microsoft.com/office/drawing/2014/main" id="{E5FFA0CA-9F5D-44EC-9E6A-BC5C26DC72A4}"/>
              </a:ext>
            </a:extLst>
          </p:cNvPr>
          <p:cNvSpPr txBox="1"/>
          <p:nvPr/>
        </p:nvSpPr>
        <p:spPr>
          <a:xfrm>
            <a:off x="459310" y="1986379"/>
            <a:ext cx="1810111" cy="369332"/>
          </a:xfrm>
          <a:prstGeom prst="rect">
            <a:avLst/>
          </a:prstGeom>
          <a:noFill/>
        </p:spPr>
        <p:txBody>
          <a:bodyPr wrap="none" rtlCol="0">
            <a:spAutoFit/>
          </a:bodyPr>
          <a:lstStyle/>
          <a:p>
            <a:r>
              <a:rPr lang="en-US" dirty="0" err="1"/>
              <a:t>UPerNet</a:t>
            </a:r>
            <a:r>
              <a:rPr lang="en-US" dirty="0"/>
              <a:t> is better</a:t>
            </a:r>
          </a:p>
        </p:txBody>
      </p:sp>
      <p:sp>
        <p:nvSpPr>
          <p:cNvPr id="14" name="TextBox 13">
            <a:extLst>
              <a:ext uri="{FF2B5EF4-FFF2-40B4-BE49-F238E27FC236}">
                <a16:creationId xmlns:a16="http://schemas.microsoft.com/office/drawing/2014/main" id="{11607CC5-4299-4E3A-B1C0-830DB640ED9F}"/>
              </a:ext>
            </a:extLst>
          </p:cNvPr>
          <p:cNvSpPr txBox="1"/>
          <p:nvPr/>
        </p:nvSpPr>
        <p:spPr>
          <a:xfrm>
            <a:off x="428282" y="4039744"/>
            <a:ext cx="1625381" cy="369332"/>
          </a:xfrm>
          <a:prstGeom prst="rect">
            <a:avLst/>
          </a:prstGeom>
          <a:noFill/>
        </p:spPr>
        <p:txBody>
          <a:bodyPr wrap="none" rtlCol="0">
            <a:spAutoFit/>
          </a:bodyPr>
          <a:lstStyle/>
          <a:p>
            <a:r>
              <a:rPr lang="en-US" dirty="0" err="1"/>
              <a:t>DANet</a:t>
            </a:r>
            <a:r>
              <a:rPr lang="en-US" dirty="0"/>
              <a:t> is better</a:t>
            </a:r>
          </a:p>
        </p:txBody>
      </p:sp>
    </p:spTree>
    <p:extLst>
      <p:ext uri="{BB962C8B-B14F-4D97-AF65-F5344CB8AC3E}">
        <p14:creationId xmlns:p14="http://schemas.microsoft.com/office/powerpoint/2010/main" val="284297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2087-3E83-433A-9117-8E8A6B334AB3}"/>
              </a:ext>
            </a:extLst>
          </p:cNvPr>
          <p:cNvSpPr txBox="1"/>
          <p:nvPr/>
        </p:nvSpPr>
        <p:spPr>
          <a:xfrm>
            <a:off x="2239614" y="566283"/>
            <a:ext cx="7712765" cy="461665"/>
          </a:xfrm>
          <a:prstGeom prst="rect">
            <a:avLst/>
          </a:prstGeom>
          <a:noFill/>
        </p:spPr>
        <p:txBody>
          <a:bodyPr wrap="square" rtlCol="0">
            <a:spAutoFit/>
          </a:bodyPr>
          <a:lstStyle/>
          <a:p>
            <a:pPr algn="ctr"/>
            <a:r>
              <a:rPr lang="en-US" altLang="zh-CN" sz="2400" dirty="0"/>
              <a:t>Conclusions</a:t>
            </a:r>
            <a:endParaRPr lang="en-US" sz="2400" dirty="0"/>
          </a:p>
        </p:txBody>
      </p:sp>
      <p:sp>
        <p:nvSpPr>
          <p:cNvPr id="3" name="TextBox 2">
            <a:extLst>
              <a:ext uri="{FF2B5EF4-FFF2-40B4-BE49-F238E27FC236}">
                <a16:creationId xmlns:a16="http://schemas.microsoft.com/office/drawing/2014/main" id="{33E0C80C-EEA8-428B-A702-731FD37C963B}"/>
              </a:ext>
            </a:extLst>
          </p:cNvPr>
          <p:cNvSpPr txBox="1"/>
          <p:nvPr/>
        </p:nvSpPr>
        <p:spPr>
          <a:xfrm>
            <a:off x="1285258" y="4164853"/>
            <a:ext cx="9941075"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We are not able to compare which network can achieve better performance due to limited computing resource.</a:t>
            </a:r>
          </a:p>
          <a:p>
            <a:pPr marL="285750" indent="-285750">
              <a:lnSpc>
                <a:spcPct val="150000"/>
              </a:lnSpc>
              <a:buFont typeface="Arial" panose="020B0604020202020204" pitchFamily="34" charset="0"/>
              <a:buChar char="•"/>
            </a:pPr>
            <a:r>
              <a:rPr lang="en-US" dirty="0" err="1"/>
              <a:t>DANet</a:t>
            </a:r>
            <a:r>
              <a:rPr lang="en-US" dirty="0"/>
              <a:t> is relatively good for big scenes where details are relatively not important. </a:t>
            </a:r>
          </a:p>
          <a:p>
            <a:pPr marL="285750" indent="-285750">
              <a:lnSpc>
                <a:spcPct val="150000"/>
              </a:lnSpc>
              <a:buFont typeface="Arial" panose="020B0604020202020204" pitchFamily="34" charset="0"/>
              <a:buChar char="•"/>
            </a:pPr>
            <a:r>
              <a:rPr lang="en-US" dirty="0" err="1"/>
              <a:t>UPerNet</a:t>
            </a:r>
            <a:r>
              <a:rPr lang="en-US" dirty="0"/>
              <a:t> is relatively good for scenes where different features are at different scales.</a:t>
            </a:r>
          </a:p>
          <a:p>
            <a:pPr marL="285750" indent="-285750">
              <a:lnSpc>
                <a:spcPct val="150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C68C3B49-D624-496E-BC54-CD5A1D57CA25}"/>
              </a:ext>
            </a:extLst>
          </p:cNvPr>
          <p:cNvSpPr txBox="1"/>
          <p:nvPr/>
        </p:nvSpPr>
        <p:spPr>
          <a:xfrm>
            <a:off x="1143215" y="1731943"/>
            <a:ext cx="994107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our model is poorly trained, the attention modules are proved to be effective</a:t>
            </a:r>
          </a:p>
          <a:p>
            <a:pPr marL="285750" indent="-285750">
              <a:lnSpc>
                <a:spcPct val="150000"/>
              </a:lnSpc>
              <a:buFont typeface="Arial" panose="020B0604020202020204" pitchFamily="34" charset="0"/>
              <a:buChar char="•"/>
            </a:pPr>
            <a:r>
              <a:rPr lang="en-US" dirty="0"/>
              <a:t>The reason why we achieve even higher pixel-wise accuracy when no attention modules are applies is because our models are still far away from the optimum with limited epochs, and the model is more difficult to train with attention modules. </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55324FD-9C4A-4F63-A8E8-548EE1C42D22}"/>
              </a:ext>
            </a:extLst>
          </p:cNvPr>
          <p:cNvSpPr txBox="1"/>
          <p:nvPr/>
        </p:nvSpPr>
        <p:spPr>
          <a:xfrm>
            <a:off x="939037" y="1417179"/>
            <a:ext cx="1748901" cy="369332"/>
          </a:xfrm>
          <a:prstGeom prst="rect">
            <a:avLst/>
          </a:prstGeom>
          <a:noFill/>
        </p:spPr>
        <p:txBody>
          <a:bodyPr wrap="square" rtlCol="0">
            <a:spAutoFit/>
          </a:bodyPr>
          <a:lstStyle/>
          <a:p>
            <a:r>
              <a:rPr lang="en-US" dirty="0"/>
              <a:t>For DANet:</a:t>
            </a:r>
          </a:p>
        </p:txBody>
      </p:sp>
      <p:sp>
        <p:nvSpPr>
          <p:cNvPr id="6" name="TextBox 5">
            <a:extLst>
              <a:ext uri="{FF2B5EF4-FFF2-40B4-BE49-F238E27FC236}">
                <a16:creationId xmlns:a16="http://schemas.microsoft.com/office/drawing/2014/main" id="{5C186E72-B32B-4CD7-9B09-289F06D12501}"/>
              </a:ext>
            </a:extLst>
          </p:cNvPr>
          <p:cNvSpPr txBox="1"/>
          <p:nvPr/>
        </p:nvSpPr>
        <p:spPr>
          <a:xfrm>
            <a:off x="939037" y="3633958"/>
            <a:ext cx="2636669" cy="369332"/>
          </a:xfrm>
          <a:prstGeom prst="rect">
            <a:avLst/>
          </a:prstGeom>
          <a:noFill/>
        </p:spPr>
        <p:txBody>
          <a:bodyPr wrap="square" rtlCol="0">
            <a:spAutoFit/>
          </a:bodyPr>
          <a:lstStyle/>
          <a:p>
            <a:r>
              <a:rPr lang="en-US" dirty="0"/>
              <a:t>Compared with </a:t>
            </a:r>
            <a:r>
              <a:rPr lang="en-US" dirty="0" err="1"/>
              <a:t>UPerNet</a:t>
            </a:r>
            <a:r>
              <a:rPr lang="en-US" dirty="0"/>
              <a:t>:</a:t>
            </a:r>
          </a:p>
        </p:txBody>
      </p:sp>
    </p:spTree>
    <p:extLst>
      <p:ext uri="{BB962C8B-B14F-4D97-AF65-F5344CB8AC3E}">
        <p14:creationId xmlns:p14="http://schemas.microsoft.com/office/powerpoint/2010/main" val="71085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602B1-EB1E-474C-B4C7-6647105C7599}"/>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PPM-</a:t>
            </a:r>
            <a:r>
              <a:rPr lang="en-US" sz="2400" dirty="0" err="1"/>
              <a:t>DANet</a:t>
            </a:r>
            <a:endParaRPr lang="en-US" sz="2400" dirty="0"/>
          </a:p>
        </p:txBody>
      </p:sp>
      <p:pic>
        <p:nvPicPr>
          <p:cNvPr id="3" name="Picture 2">
            <a:extLst>
              <a:ext uri="{FF2B5EF4-FFF2-40B4-BE49-F238E27FC236}">
                <a16:creationId xmlns:a16="http://schemas.microsoft.com/office/drawing/2014/main" id="{D8967155-F31F-4BB5-B971-817A2E586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758" y="1396272"/>
            <a:ext cx="6280430" cy="3272198"/>
          </a:xfrm>
          <a:prstGeom prst="rect">
            <a:avLst/>
          </a:prstGeom>
        </p:spPr>
      </p:pic>
      <p:pic>
        <p:nvPicPr>
          <p:cNvPr id="11" name="Picture 10">
            <a:extLst>
              <a:ext uri="{FF2B5EF4-FFF2-40B4-BE49-F238E27FC236}">
                <a16:creationId xmlns:a16="http://schemas.microsoft.com/office/drawing/2014/main" id="{C367180B-0AD8-4C96-909C-53F4A32E6D07}"/>
              </a:ext>
            </a:extLst>
          </p:cNvPr>
          <p:cNvPicPr>
            <a:picLocks noChangeAspect="1"/>
          </p:cNvPicPr>
          <p:nvPr/>
        </p:nvPicPr>
        <p:blipFill rotWithShape="1">
          <a:blip r:embed="rId3"/>
          <a:srcRect l="-1" r="1725" b="7255"/>
          <a:stretch/>
        </p:blipFill>
        <p:spPr>
          <a:xfrm>
            <a:off x="1661035" y="2496764"/>
            <a:ext cx="3402470" cy="708075"/>
          </a:xfrm>
          <a:prstGeom prst="rect">
            <a:avLst/>
          </a:prstGeom>
        </p:spPr>
      </p:pic>
      <p:sp>
        <p:nvSpPr>
          <p:cNvPr id="12" name="Rectangle 11">
            <a:extLst>
              <a:ext uri="{FF2B5EF4-FFF2-40B4-BE49-F238E27FC236}">
                <a16:creationId xmlns:a16="http://schemas.microsoft.com/office/drawing/2014/main" id="{D374D3F4-3135-4A37-B6A6-8331BC9223C1}"/>
              </a:ext>
            </a:extLst>
          </p:cNvPr>
          <p:cNvSpPr/>
          <p:nvPr/>
        </p:nvSpPr>
        <p:spPr>
          <a:xfrm>
            <a:off x="4270159" y="2246049"/>
            <a:ext cx="775590" cy="106532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241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028F75-5946-4651-A563-5E47DD8EC46A}"/>
              </a:ext>
            </a:extLst>
          </p:cNvPr>
          <p:cNvGraphicFramePr>
            <a:graphicFrameLocks noGrp="1"/>
          </p:cNvGraphicFramePr>
          <p:nvPr>
            <p:extLst>
              <p:ext uri="{D42A27DB-BD31-4B8C-83A1-F6EECF244321}">
                <p14:modId xmlns:p14="http://schemas.microsoft.com/office/powerpoint/2010/main" val="204814801"/>
              </p:ext>
            </p:extLst>
          </p:nvPr>
        </p:nvGraphicFramePr>
        <p:xfrm>
          <a:off x="269777" y="1079051"/>
          <a:ext cx="11290099" cy="164592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4100334">
                  <a:extLst>
                    <a:ext uri="{9D8B030D-6E8A-4147-A177-3AD203B41FA5}">
                      <a16:colId xmlns:a16="http://schemas.microsoft.com/office/drawing/2014/main" val="2629911714"/>
                    </a:ext>
                  </a:extLst>
                </a:gridCol>
                <a:gridCol w="719091">
                  <a:extLst>
                    <a:ext uri="{9D8B030D-6E8A-4147-A177-3AD203B41FA5}">
                      <a16:colId xmlns:a16="http://schemas.microsoft.com/office/drawing/2014/main" val="2907473764"/>
                    </a:ext>
                  </a:extLst>
                </a:gridCol>
                <a:gridCol w="852256">
                  <a:extLst>
                    <a:ext uri="{9D8B030D-6E8A-4147-A177-3AD203B41FA5}">
                      <a16:colId xmlns:a16="http://schemas.microsoft.com/office/drawing/2014/main" val="845485480"/>
                    </a:ext>
                  </a:extLst>
                </a:gridCol>
                <a:gridCol w="1083076">
                  <a:extLst>
                    <a:ext uri="{9D8B030D-6E8A-4147-A177-3AD203B41FA5}">
                      <a16:colId xmlns:a16="http://schemas.microsoft.com/office/drawing/2014/main" val="3475466901"/>
                    </a:ext>
                  </a:extLst>
                </a:gridCol>
                <a:gridCol w="138625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560858">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320490">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4-gpus</a:t>
                      </a:r>
                    </a:p>
                  </a:txBody>
                  <a:tcPr/>
                </a:tc>
                <a:tc>
                  <a:txBody>
                    <a:bodyPr/>
                    <a:lstStyle/>
                    <a:p>
                      <a:pPr algn="ctr"/>
                      <a:r>
                        <a:rPr lang="en-US" dirty="0"/>
                        <a:t>0.02</a:t>
                      </a:r>
                    </a:p>
                  </a:txBody>
                  <a:tcPr/>
                </a:tc>
                <a:tc>
                  <a:txBody>
                    <a:bodyPr/>
                    <a:lstStyle/>
                    <a:p>
                      <a:pPr algn="ctr"/>
                      <a:r>
                        <a:rPr lang="en-US" b="0" i="0" dirty="0">
                          <a:solidFill>
                            <a:schemeClr val="tx1"/>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0.2545</a:t>
                      </a:r>
                    </a:p>
                  </a:txBody>
                  <a:tcPr/>
                </a:tc>
                <a:extLst>
                  <a:ext uri="{0D108BD9-81ED-4DB2-BD59-A6C34878D82A}">
                    <a16:rowId xmlns:a16="http://schemas.microsoft.com/office/drawing/2014/main" val="272577725"/>
                  </a:ext>
                </a:extLst>
              </a:tr>
              <a:tr h="560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Ade20k</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ResNet50dilated-PPM_DANet </a:t>
                      </a:r>
                      <a:r>
                        <a:rPr lang="en-US" b="1" dirty="0">
                          <a:solidFill>
                            <a:srgbClr val="FF0000"/>
                          </a:solidFill>
                        </a:rPr>
                        <a:t>with 4-gpus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0.02</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10</a:t>
                      </a:r>
                    </a:p>
                    <a:p>
                      <a:pPr algn="ctr"/>
                      <a:endParaRPr lang="en-US" b="1" dirty="0">
                        <a:solidFill>
                          <a:srgbClr val="FF0000"/>
                        </a:solidFill>
                      </a:endParaRPr>
                    </a:p>
                  </a:txBody>
                  <a:tcPr/>
                </a:tc>
                <a:tc>
                  <a:txBody>
                    <a:bodyPr/>
                    <a:lstStyle/>
                    <a:p>
                      <a:pPr algn="ctr"/>
                      <a:r>
                        <a:rPr lang="en-US" dirty="0"/>
                        <a:t>83.63</a:t>
                      </a:r>
                    </a:p>
                  </a:txBody>
                  <a:tcPr/>
                </a:tc>
                <a:tc>
                  <a:txBody>
                    <a:bodyPr/>
                    <a:lstStyle/>
                    <a:p>
                      <a:pPr algn="ctr"/>
                      <a:r>
                        <a:rPr lang="en-US" dirty="0"/>
                        <a:t>68.82</a:t>
                      </a:r>
                    </a:p>
                  </a:txBody>
                  <a:tcPr/>
                </a:tc>
                <a:tc>
                  <a:txBody>
                    <a:bodyPr/>
                    <a:lstStyle/>
                    <a:p>
                      <a:pPr algn="ctr"/>
                      <a:r>
                        <a:rPr lang="en-US" dirty="0"/>
                        <a:t>0.2954</a:t>
                      </a:r>
                    </a:p>
                  </a:txBody>
                  <a:tcPr/>
                </a:tc>
                <a:extLst>
                  <a:ext uri="{0D108BD9-81ED-4DB2-BD59-A6C34878D82A}">
                    <a16:rowId xmlns:a16="http://schemas.microsoft.com/office/drawing/2014/main" val="277690519"/>
                  </a:ext>
                </a:extLst>
              </a:tr>
            </a:tbl>
          </a:graphicData>
        </a:graphic>
      </p:graphicFrame>
      <p:sp>
        <p:nvSpPr>
          <p:cNvPr id="3" name="TextBox 2">
            <a:extLst>
              <a:ext uri="{FF2B5EF4-FFF2-40B4-BE49-F238E27FC236}">
                <a16:creationId xmlns:a16="http://schemas.microsoft.com/office/drawing/2014/main" id="{C91FCF96-33D8-4720-A524-61FC717A411F}"/>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PPM-</a:t>
            </a:r>
            <a:r>
              <a:rPr lang="en-US" sz="2400" dirty="0" err="1"/>
              <a:t>DANet</a:t>
            </a:r>
            <a:endParaRPr lang="en-US" sz="2400" dirty="0"/>
          </a:p>
        </p:txBody>
      </p:sp>
      <p:sp>
        <p:nvSpPr>
          <p:cNvPr id="4" name="TextBox 3">
            <a:extLst>
              <a:ext uri="{FF2B5EF4-FFF2-40B4-BE49-F238E27FC236}">
                <a16:creationId xmlns:a16="http://schemas.microsoft.com/office/drawing/2014/main" id="{B4CE0A5A-2FEB-45C6-9C28-44CADB3E191E}"/>
              </a:ext>
            </a:extLst>
          </p:cNvPr>
          <p:cNvSpPr txBox="1"/>
          <p:nvPr/>
        </p:nvSpPr>
        <p:spPr>
          <a:xfrm>
            <a:off x="876885" y="3150157"/>
            <a:ext cx="994107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Both models are still not well trained even with 4 gpus (averaging IOU is still very low)</a:t>
            </a:r>
          </a:p>
          <a:p>
            <a:pPr marL="285750" indent="-285750">
              <a:lnSpc>
                <a:spcPct val="150000"/>
              </a:lnSpc>
              <a:buFont typeface="Arial" panose="020B0604020202020204" pitchFamily="34" charset="0"/>
              <a:buChar char="•"/>
            </a:pPr>
            <a:r>
              <a:rPr lang="en-US" dirty="0"/>
              <a:t>PPM-DANet has higher averaging IOU even though the pixel-wise accuracy is lower. This can be due to the fact that PPM-DANet has much parameters and is harder to train, but it can produce better predictions.</a:t>
            </a:r>
          </a:p>
          <a:p>
            <a:pPr marL="285750" indent="-285750">
              <a:lnSpc>
                <a:spcPct val="150000"/>
              </a:lnSpc>
              <a:buFont typeface="Arial" panose="020B0604020202020204" pitchFamily="34" charset="0"/>
              <a:buChar char="•"/>
            </a:pPr>
            <a:r>
              <a:rPr lang="en-US" dirty="0"/>
              <a:t>We cannot justify if PPM-DANet is a better model or not mainly for two reasons:</a:t>
            </a:r>
          </a:p>
          <a:p>
            <a:pPr marL="742950" lvl="1" indent="-285750">
              <a:lnSpc>
                <a:spcPct val="150000"/>
              </a:lnSpc>
              <a:buFont typeface="Arial" panose="020B0604020202020204" pitchFamily="34" charset="0"/>
              <a:buChar char="•"/>
            </a:pPr>
            <a:r>
              <a:rPr lang="en-US" dirty="0"/>
              <a:t>Limited computational power. We cannot train the model to optimum.</a:t>
            </a:r>
          </a:p>
          <a:p>
            <a:pPr marL="742950" lvl="1" indent="-285750">
              <a:lnSpc>
                <a:spcPct val="150000"/>
              </a:lnSpc>
              <a:buFont typeface="Arial" panose="020B0604020202020204" pitchFamily="34" charset="0"/>
              <a:buChar char="•"/>
            </a:pPr>
            <a:r>
              <a:rPr lang="en-US" dirty="0"/>
              <a:t>Limited time. We did not carefully tune the hyper-parameters when training.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157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285E-5576-490C-83D8-384D723BB103}"/>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performance</a:t>
            </a:r>
          </a:p>
        </p:txBody>
      </p:sp>
      <p:graphicFrame>
        <p:nvGraphicFramePr>
          <p:cNvPr id="3" name="Table 2">
            <a:extLst>
              <a:ext uri="{FF2B5EF4-FFF2-40B4-BE49-F238E27FC236}">
                <a16:creationId xmlns:a16="http://schemas.microsoft.com/office/drawing/2014/main" id="{C0E05889-E3B0-4F33-BE88-08781F73D6B6}"/>
              </a:ext>
            </a:extLst>
          </p:cNvPr>
          <p:cNvGraphicFramePr>
            <a:graphicFrameLocks noGrp="1"/>
          </p:cNvGraphicFramePr>
          <p:nvPr>
            <p:extLst>
              <p:ext uri="{D42A27DB-BD31-4B8C-83A1-F6EECF244321}">
                <p14:modId xmlns:p14="http://schemas.microsoft.com/office/powerpoint/2010/main" val="490776813"/>
              </p:ext>
            </p:extLst>
          </p:nvPr>
        </p:nvGraphicFramePr>
        <p:xfrm>
          <a:off x="542892" y="1070251"/>
          <a:ext cx="11106214" cy="741680"/>
        </p:xfrm>
        <a:graphic>
          <a:graphicData uri="http://schemas.openxmlformats.org/drawingml/2006/table">
            <a:tbl>
              <a:tblPr firstRow="1" bandRow="1">
                <a:tableStyleId>{D7AC3CCA-C797-4891-BE02-D94E43425B78}</a:tableStyleId>
              </a:tblPr>
              <a:tblGrid>
                <a:gridCol w="1039767">
                  <a:extLst>
                    <a:ext uri="{9D8B030D-6E8A-4147-A177-3AD203B41FA5}">
                      <a16:colId xmlns:a16="http://schemas.microsoft.com/office/drawing/2014/main" val="859451516"/>
                    </a:ext>
                  </a:extLst>
                </a:gridCol>
                <a:gridCol w="2067870">
                  <a:extLst>
                    <a:ext uri="{9D8B030D-6E8A-4147-A177-3AD203B41FA5}">
                      <a16:colId xmlns:a16="http://schemas.microsoft.com/office/drawing/2014/main" val="3755928990"/>
                    </a:ext>
                  </a:extLst>
                </a:gridCol>
                <a:gridCol w="894521">
                  <a:extLst>
                    <a:ext uri="{9D8B030D-6E8A-4147-A177-3AD203B41FA5}">
                      <a16:colId xmlns:a16="http://schemas.microsoft.com/office/drawing/2014/main" val="3349421079"/>
                    </a:ext>
                  </a:extLst>
                </a:gridCol>
                <a:gridCol w="1123122">
                  <a:extLst>
                    <a:ext uri="{9D8B030D-6E8A-4147-A177-3AD203B41FA5}">
                      <a16:colId xmlns:a16="http://schemas.microsoft.com/office/drawing/2014/main" val="3057623538"/>
                    </a:ext>
                  </a:extLst>
                </a:gridCol>
                <a:gridCol w="1480931">
                  <a:extLst>
                    <a:ext uri="{9D8B030D-6E8A-4147-A177-3AD203B41FA5}">
                      <a16:colId xmlns:a16="http://schemas.microsoft.com/office/drawing/2014/main" val="229974653"/>
                    </a:ext>
                  </a:extLst>
                </a:gridCol>
                <a:gridCol w="2126973">
                  <a:extLst>
                    <a:ext uri="{9D8B030D-6E8A-4147-A177-3AD203B41FA5}">
                      <a16:colId xmlns:a16="http://schemas.microsoft.com/office/drawing/2014/main" val="3296987904"/>
                    </a:ext>
                  </a:extLst>
                </a:gridCol>
                <a:gridCol w="2373030">
                  <a:extLst>
                    <a:ext uri="{9D8B030D-6E8A-4147-A177-3AD203B41FA5}">
                      <a16:colId xmlns:a16="http://schemas.microsoft.com/office/drawing/2014/main" val="1765824256"/>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Start Lr</a:t>
                      </a:r>
                    </a:p>
                  </a:txBody>
                  <a:tcPr/>
                </a:tc>
                <a:tc>
                  <a:txBody>
                    <a:bodyPr/>
                    <a:lstStyle/>
                    <a:p>
                      <a:pPr algn="ctr"/>
                      <a:r>
                        <a:rPr lang="en-US" dirty="0"/>
                        <a:t>vGPUs</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070395129"/>
                  </a:ext>
                </a:extLst>
              </a:tr>
              <a:tr h="370840">
                <a:tc>
                  <a:txBody>
                    <a:bodyPr/>
                    <a:lstStyle/>
                    <a:p>
                      <a:pPr algn="ctr"/>
                      <a:r>
                        <a:rPr lang="en-US" dirty="0"/>
                        <a:t>ADE-20K</a:t>
                      </a:r>
                    </a:p>
                  </a:txBody>
                  <a:tcPr/>
                </a:tc>
                <a:tc>
                  <a:txBody>
                    <a:bodyPr/>
                    <a:lstStyle/>
                    <a:p>
                      <a:pPr algn="ctr"/>
                      <a:r>
                        <a:rPr lang="en-US" dirty="0"/>
                        <a:t>ResNet50-UperNet</a:t>
                      </a:r>
                    </a:p>
                  </a:txBody>
                  <a:tcPr/>
                </a:tc>
                <a:tc>
                  <a:txBody>
                    <a:bodyPr/>
                    <a:lstStyle/>
                    <a:p>
                      <a:pPr algn="ctr"/>
                      <a:r>
                        <a:rPr lang="en-US" dirty="0"/>
                        <a:t>0.02</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61.6</a:t>
                      </a:r>
                    </a:p>
                  </a:txBody>
                  <a:tcPr/>
                </a:tc>
                <a:tc>
                  <a:txBody>
                    <a:bodyPr/>
                    <a:lstStyle/>
                    <a:p>
                      <a:pPr algn="ctr"/>
                      <a:r>
                        <a:rPr lang="en-US" dirty="0"/>
                        <a:t>53.8</a:t>
                      </a:r>
                    </a:p>
                  </a:txBody>
                  <a:tcPr/>
                </a:tc>
                <a:extLst>
                  <a:ext uri="{0D108BD9-81ED-4DB2-BD59-A6C34878D82A}">
                    <a16:rowId xmlns:a16="http://schemas.microsoft.com/office/drawing/2014/main" val="2116199672"/>
                  </a:ext>
                </a:extLst>
              </a:tr>
            </a:tbl>
          </a:graphicData>
        </a:graphic>
      </p:graphicFrame>
      <p:pic>
        <p:nvPicPr>
          <p:cNvPr id="4" name="Picture 3">
            <a:extLst>
              <a:ext uri="{FF2B5EF4-FFF2-40B4-BE49-F238E27FC236}">
                <a16:creationId xmlns:a16="http://schemas.microsoft.com/office/drawing/2014/main" id="{68A084C3-CE84-4BEB-A334-0632A232B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191" y="2562034"/>
            <a:ext cx="7901618" cy="1974440"/>
          </a:xfrm>
          <a:prstGeom prst="rect">
            <a:avLst/>
          </a:prstGeom>
        </p:spPr>
      </p:pic>
      <p:pic>
        <p:nvPicPr>
          <p:cNvPr id="5" name="Picture 4">
            <a:extLst>
              <a:ext uri="{FF2B5EF4-FFF2-40B4-BE49-F238E27FC236}">
                <a16:creationId xmlns:a16="http://schemas.microsoft.com/office/drawing/2014/main" id="{C93D90FF-570B-47FA-AB9A-B117878C7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91" y="4725097"/>
            <a:ext cx="7901619" cy="1974440"/>
          </a:xfrm>
          <a:prstGeom prst="rect">
            <a:avLst/>
          </a:prstGeom>
        </p:spPr>
      </p:pic>
      <p:sp>
        <p:nvSpPr>
          <p:cNvPr id="6" name="TextBox 5">
            <a:extLst>
              <a:ext uri="{FF2B5EF4-FFF2-40B4-BE49-F238E27FC236}">
                <a16:creationId xmlns:a16="http://schemas.microsoft.com/office/drawing/2014/main" id="{35EEC82D-460E-4995-AD95-D734A3D4BE07}"/>
              </a:ext>
            </a:extLst>
          </p:cNvPr>
          <p:cNvSpPr txBox="1"/>
          <p:nvPr/>
        </p:nvSpPr>
        <p:spPr>
          <a:xfrm>
            <a:off x="2345634" y="2052769"/>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5F2A9214-FC15-475A-8895-62157815CE16}"/>
              </a:ext>
            </a:extLst>
          </p:cNvPr>
          <p:cNvSpPr txBox="1"/>
          <p:nvPr/>
        </p:nvSpPr>
        <p:spPr>
          <a:xfrm>
            <a:off x="4992755" y="2052769"/>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9F024D8B-5B26-4FE7-82EF-BBA05B70EE95}"/>
              </a:ext>
            </a:extLst>
          </p:cNvPr>
          <p:cNvSpPr txBox="1"/>
          <p:nvPr/>
        </p:nvSpPr>
        <p:spPr>
          <a:xfrm>
            <a:off x="7557052" y="2052769"/>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3263162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31753-3914-4093-97D8-CDD2FEF4D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9" y="592006"/>
            <a:ext cx="5385786" cy="1345789"/>
          </a:xfrm>
          <a:prstGeom prst="rect">
            <a:avLst/>
          </a:prstGeom>
        </p:spPr>
      </p:pic>
      <p:pic>
        <p:nvPicPr>
          <p:cNvPr id="7" name="Picture 6">
            <a:extLst>
              <a:ext uri="{FF2B5EF4-FFF2-40B4-BE49-F238E27FC236}">
                <a16:creationId xmlns:a16="http://schemas.microsoft.com/office/drawing/2014/main" id="{31D52B67-3CDB-4A63-8059-410098AA9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79" y="1937795"/>
            <a:ext cx="5385786" cy="1795262"/>
          </a:xfrm>
          <a:prstGeom prst="rect">
            <a:avLst/>
          </a:prstGeom>
        </p:spPr>
      </p:pic>
      <p:pic>
        <p:nvPicPr>
          <p:cNvPr id="9" name="Picture 8">
            <a:extLst>
              <a:ext uri="{FF2B5EF4-FFF2-40B4-BE49-F238E27FC236}">
                <a16:creationId xmlns:a16="http://schemas.microsoft.com/office/drawing/2014/main" id="{EC6DAF78-89FC-481C-8710-3F1B63B04F2F}"/>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a:stretch/>
        </p:blipFill>
        <p:spPr>
          <a:xfrm>
            <a:off x="5619360" y="1946587"/>
            <a:ext cx="1795262" cy="1795262"/>
          </a:xfrm>
          <a:prstGeom prst="rect">
            <a:avLst/>
          </a:prstGeom>
        </p:spPr>
      </p:pic>
      <p:pic>
        <p:nvPicPr>
          <p:cNvPr id="11" name="Picture 10">
            <a:extLst>
              <a:ext uri="{FF2B5EF4-FFF2-40B4-BE49-F238E27FC236}">
                <a16:creationId xmlns:a16="http://schemas.microsoft.com/office/drawing/2014/main" id="{CDCA315B-6CFF-4D7D-A90D-660F606DE5A0}"/>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5617387" y="596402"/>
            <a:ext cx="1797440" cy="1345789"/>
          </a:xfrm>
          <a:prstGeom prst="rect">
            <a:avLst/>
          </a:prstGeom>
        </p:spPr>
      </p:pic>
      <p:pic>
        <p:nvPicPr>
          <p:cNvPr id="13" name="Picture 12">
            <a:extLst>
              <a:ext uri="{FF2B5EF4-FFF2-40B4-BE49-F238E27FC236}">
                <a16:creationId xmlns:a16="http://schemas.microsoft.com/office/drawing/2014/main" id="{7FE33F8C-5ED4-4276-A39F-884026A011F7}"/>
              </a:ext>
            </a:extLst>
          </p:cNvPr>
          <p:cNvPicPr>
            <a:picLocks noChangeAspect="1"/>
          </p:cNvPicPr>
          <p:nvPr/>
        </p:nvPicPr>
        <p:blipFill rotWithShape="1">
          <a:blip r:embed="rId6">
            <a:extLst>
              <a:ext uri="{28A0092B-C50C-407E-A947-70E740481C1C}">
                <a14:useLocalDpi xmlns:a14="http://schemas.microsoft.com/office/drawing/2010/main" val="0"/>
              </a:ext>
            </a:extLst>
          </a:blip>
          <a:srcRect l="66733" t="10818"/>
          <a:stretch/>
        </p:blipFill>
        <p:spPr>
          <a:xfrm>
            <a:off x="5511593" y="5702045"/>
            <a:ext cx="1867723" cy="1012328"/>
          </a:xfrm>
          <a:prstGeom prst="rect">
            <a:avLst/>
          </a:prstGeom>
        </p:spPr>
      </p:pic>
      <p:pic>
        <p:nvPicPr>
          <p:cNvPr id="15" name="Picture 14">
            <a:extLst>
              <a:ext uri="{FF2B5EF4-FFF2-40B4-BE49-F238E27FC236}">
                <a16:creationId xmlns:a16="http://schemas.microsoft.com/office/drawing/2014/main" id="{7635AE41-1974-4182-86AA-D7EE758A8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01" y="5679928"/>
            <a:ext cx="5350274" cy="1012328"/>
          </a:xfrm>
          <a:prstGeom prst="rect">
            <a:avLst/>
          </a:prstGeom>
        </p:spPr>
      </p:pic>
      <p:pic>
        <p:nvPicPr>
          <p:cNvPr id="19" name="Picture 18">
            <a:extLst>
              <a:ext uri="{FF2B5EF4-FFF2-40B4-BE49-F238E27FC236}">
                <a16:creationId xmlns:a16="http://schemas.microsoft.com/office/drawing/2014/main" id="{82E5FAA1-A0A7-45C1-89AF-E4C2E6D6C469}"/>
              </a:ext>
            </a:extLst>
          </p:cNvPr>
          <p:cNvPicPr>
            <a:picLocks noChangeAspect="1"/>
          </p:cNvPicPr>
          <p:nvPr/>
        </p:nvPicPr>
        <p:blipFill rotWithShape="1">
          <a:blip r:embed="rId8">
            <a:extLst>
              <a:ext uri="{28A0092B-C50C-407E-A947-70E740481C1C}">
                <a14:useLocalDpi xmlns:a14="http://schemas.microsoft.com/office/drawing/2010/main" val="0"/>
              </a:ext>
            </a:extLst>
          </a:blip>
          <a:srcRect l="66626"/>
          <a:stretch/>
        </p:blipFill>
        <p:spPr>
          <a:xfrm>
            <a:off x="5581875" y="3717391"/>
            <a:ext cx="1797441" cy="1795262"/>
          </a:xfrm>
          <a:prstGeom prst="rect">
            <a:avLst/>
          </a:prstGeom>
        </p:spPr>
      </p:pic>
      <p:sp>
        <p:nvSpPr>
          <p:cNvPr id="22" name="TextBox 21">
            <a:extLst>
              <a:ext uri="{FF2B5EF4-FFF2-40B4-BE49-F238E27FC236}">
                <a16:creationId xmlns:a16="http://schemas.microsoft.com/office/drawing/2014/main" id="{1A230FB2-946B-496B-9418-D03843864D2F}"/>
              </a:ext>
            </a:extLst>
          </p:cNvPr>
          <p:cNvSpPr txBox="1"/>
          <p:nvPr/>
        </p:nvSpPr>
        <p:spPr>
          <a:xfrm>
            <a:off x="491231" y="179974"/>
            <a:ext cx="8015548" cy="369332"/>
          </a:xfrm>
          <a:prstGeom prst="rect">
            <a:avLst/>
          </a:prstGeom>
          <a:noFill/>
        </p:spPr>
        <p:txBody>
          <a:bodyPr wrap="square" rtlCol="0">
            <a:spAutoFit/>
          </a:bodyPr>
          <a:lstStyle/>
          <a:p>
            <a:r>
              <a:rPr lang="en-US" dirty="0"/>
              <a:t>Image                       Ground Truth	  DANet                 PPM-DANet    </a:t>
            </a:r>
          </a:p>
        </p:txBody>
      </p:sp>
      <p:sp>
        <p:nvSpPr>
          <p:cNvPr id="27" name="Oval 26">
            <a:extLst>
              <a:ext uri="{FF2B5EF4-FFF2-40B4-BE49-F238E27FC236}">
                <a16:creationId xmlns:a16="http://schemas.microsoft.com/office/drawing/2014/main" id="{8FF383F8-1621-4068-AC92-C33934B1C83C}"/>
              </a:ext>
            </a:extLst>
          </p:cNvPr>
          <p:cNvSpPr/>
          <p:nvPr/>
        </p:nvSpPr>
        <p:spPr>
          <a:xfrm>
            <a:off x="6096000" y="1127681"/>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CF4DA5C-E9D0-46FE-887A-C10F7BB89E3C}"/>
              </a:ext>
            </a:extLst>
          </p:cNvPr>
          <p:cNvSpPr/>
          <p:nvPr/>
        </p:nvSpPr>
        <p:spPr>
          <a:xfrm>
            <a:off x="7242703" y="1439885"/>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F32EF4B-B3CA-4686-9274-A985A2306743}"/>
              </a:ext>
            </a:extLst>
          </p:cNvPr>
          <p:cNvSpPr/>
          <p:nvPr/>
        </p:nvSpPr>
        <p:spPr>
          <a:xfrm>
            <a:off x="5698664" y="3446916"/>
            <a:ext cx="1601858" cy="2514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113C0FE-480B-4E54-8A6E-F92E22FED1EE}"/>
              </a:ext>
            </a:extLst>
          </p:cNvPr>
          <p:cNvSpPr/>
          <p:nvPr/>
        </p:nvSpPr>
        <p:spPr>
          <a:xfrm>
            <a:off x="6835808" y="3113415"/>
            <a:ext cx="603832" cy="365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61F153-B6D9-486C-B58A-03AC2EF61A4C}"/>
              </a:ext>
            </a:extLst>
          </p:cNvPr>
          <p:cNvSpPr/>
          <p:nvPr/>
        </p:nvSpPr>
        <p:spPr>
          <a:xfrm>
            <a:off x="6969226" y="4204107"/>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939300BF-DB9E-4669-A28C-BC959DD4A1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01" y="3733057"/>
            <a:ext cx="5360562" cy="1786854"/>
          </a:xfrm>
          <a:prstGeom prst="rect">
            <a:avLst/>
          </a:prstGeom>
        </p:spPr>
      </p:pic>
      <p:sp>
        <p:nvSpPr>
          <p:cNvPr id="34" name="Oval 33">
            <a:extLst>
              <a:ext uri="{FF2B5EF4-FFF2-40B4-BE49-F238E27FC236}">
                <a16:creationId xmlns:a16="http://schemas.microsoft.com/office/drawing/2014/main" id="{D8A78DFF-E7A3-4FEF-9366-A926237F103E}"/>
              </a:ext>
            </a:extLst>
          </p:cNvPr>
          <p:cNvSpPr/>
          <p:nvPr/>
        </p:nvSpPr>
        <p:spPr>
          <a:xfrm>
            <a:off x="6494174" y="4776185"/>
            <a:ext cx="341634" cy="316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A47B00F8-D174-4CE8-8855-C79F1A2AFF28}"/>
              </a:ext>
            </a:extLst>
          </p:cNvPr>
          <p:cNvSpPr txBox="1"/>
          <p:nvPr/>
        </p:nvSpPr>
        <p:spPr>
          <a:xfrm>
            <a:off x="7931857" y="911323"/>
            <a:ext cx="389649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PPM-DANet can capture more details in the images than DANet (circled in red).</a:t>
            </a:r>
          </a:p>
          <a:p>
            <a:pPr marL="285750" indent="-285750">
              <a:lnSpc>
                <a:spcPct val="150000"/>
              </a:lnSpc>
              <a:buFont typeface="Arial" panose="020B0604020202020204" pitchFamily="34" charset="0"/>
              <a:buChar char="•"/>
            </a:pPr>
            <a:r>
              <a:rPr lang="en-US" dirty="0"/>
              <a:t>PPM-DANet has worse performance in identifying the big objects and tend to predict more shattered structure (such as the last example).  However, as stated before, this can be due to the fact that the PPM-DANet is more complicated in parameters and is harder to train. </a:t>
            </a:r>
          </a:p>
        </p:txBody>
      </p:sp>
    </p:spTree>
    <p:extLst>
      <p:ext uri="{BB962C8B-B14F-4D97-AF65-F5344CB8AC3E}">
        <p14:creationId xmlns:p14="http://schemas.microsoft.com/office/powerpoint/2010/main" val="305603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BDB74-D3BA-4951-8C2A-6EF70360140B}"/>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dataset – Coco Stuff (Coco10K)</a:t>
            </a:r>
          </a:p>
        </p:txBody>
      </p:sp>
      <p:pic>
        <p:nvPicPr>
          <p:cNvPr id="4" name="Picture 3">
            <a:extLst>
              <a:ext uri="{FF2B5EF4-FFF2-40B4-BE49-F238E27FC236}">
                <a16:creationId xmlns:a16="http://schemas.microsoft.com/office/drawing/2014/main" id="{B22A35D5-5B75-4CDD-82B5-196BA4F1102F}"/>
              </a:ext>
            </a:extLst>
          </p:cNvPr>
          <p:cNvPicPr>
            <a:picLocks noChangeAspect="1"/>
          </p:cNvPicPr>
          <p:nvPr/>
        </p:nvPicPr>
        <p:blipFill>
          <a:blip r:embed="rId2"/>
          <a:stretch>
            <a:fillRect/>
          </a:stretch>
        </p:blipFill>
        <p:spPr>
          <a:xfrm>
            <a:off x="1662308" y="1384725"/>
            <a:ext cx="8386153" cy="3061228"/>
          </a:xfrm>
          <a:prstGeom prst="rect">
            <a:avLst/>
          </a:prstGeom>
        </p:spPr>
      </p:pic>
      <p:sp>
        <p:nvSpPr>
          <p:cNvPr id="5" name="TextBox 4">
            <a:extLst>
              <a:ext uri="{FF2B5EF4-FFF2-40B4-BE49-F238E27FC236}">
                <a16:creationId xmlns:a16="http://schemas.microsoft.com/office/drawing/2014/main" id="{FA48A259-A3D7-4BE3-91E8-034B159D94E7}"/>
              </a:ext>
            </a:extLst>
          </p:cNvPr>
          <p:cNvSpPr txBox="1"/>
          <p:nvPr/>
        </p:nvSpPr>
        <p:spPr>
          <a:xfrm>
            <a:off x="1916683" y="5011610"/>
            <a:ext cx="92402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10</a:t>
            </a:r>
            <a:r>
              <a:rPr lang="en-US" altLang="zh-CN" dirty="0"/>
              <a:t>K images for training, 1K images for validation.</a:t>
            </a:r>
          </a:p>
          <a:p>
            <a:pPr marL="285750" indent="-285750">
              <a:buFont typeface="Arial" panose="020B0604020202020204" pitchFamily="34" charset="0"/>
              <a:buChar char="•"/>
            </a:pPr>
            <a:r>
              <a:rPr lang="en-US" dirty="0"/>
              <a:t>91 thing classes and 91 stuff classes.</a:t>
            </a:r>
          </a:p>
          <a:p>
            <a:pPr marL="285750" indent="-285750">
              <a:buFont typeface="Arial" panose="020B0604020202020204" pitchFamily="34" charset="0"/>
              <a:buChar char="•"/>
            </a:pPr>
            <a:r>
              <a:rPr lang="en-US" dirty="0"/>
              <a:t>The smallest subset of the entire Coco-Stuff dataset</a:t>
            </a:r>
          </a:p>
        </p:txBody>
      </p:sp>
    </p:spTree>
    <p:extLst>
      <p:ext uri="{BB962C8B-B14F-4D97-AF65-F5344CB8AC3E}">
        <p14:creationId xmlns:p14="http://schemas.microsoft.com/office/powerpoint/2010/main" val="273882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0AF79-0590-4B3F-8DBA-41C72BDA1FD9}"/>
              </a:ext>
            </a:extLst>
          </p:cNvPr>
          <p:cNvSpPr txBox="1"/>
          <p:nvPr/>
        </p:nvSpPr>
        <p:spPr>
          <a:xfrm>
            <a:off x="2239617" y="636105"/>
            <a:ext cx="7712765" cy="461665"/>
          </a:xfrm>
          <a:prstGeom prst="rect">
            <a:avLst/>
          </a:prstGeom>
          <a:noFill/>
        </p:spPr>
        <p:txBody>
          <a:bodyPr wrap="square" rtlCol="0">
            <a:spAutoFit/>
          </a:bodyPr>
          <a:lstStyle/>
          <a:p>
            <a:pPr algn="ctr"/>
            <a:r>
              <a:rPr lang="en-US" sz="2400" dirty="0"/>
              <a:t>Apply the original model to the new dataset</a:t>
            </a:r>
          </a:p>
        </p:txBody>
      </p:sp>
      <p:pic>
        <p:nvPicPr>
          <p:cNvPr id="4" name="Picture 3">
            <a:extLst>
              <a:ext uri="{FF2B5EF4-FFF2-40B4-BE49-F238E27FC236}">
                <a16:creationId xmlns:a16="http://schemas.microsoft.com/office/drawing/2014/main" id="{7B454017-BF8F-4093-91B5-0E20F8208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79" y="1750903"/>
            <a:ext cx="3007139" cy="1996929"/>
          </a:xfrm>
          <a:prstGeom prst="rect">
            <a:avLst/>
          </a:prstGeom>
        </p:spPr>
      </p:pic>
      <p:pic>
        <p:nvPicPr>
          <p:cNvPr id="6" name="Picture 5">
            <a:extLst>
              <a:ext uri="{FF2B5EF4-FFF2-40B4-BE49-F238E27FC236}">
                <a16:creationId xmlns:a16="http://schemas.microsoft.com/office/drawing/2014/main" id="{B617DA5F-2985-49FA-ADAD-01FAAF1EC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750902"/>
            <a:ext cx="3007140" cy="1996929"/>
          </a:xfrm>
          <a:prstGeom prst="rect">
            <a:avLst/>
          </a:prstGeom>
        </p:spPr>
      </p:pic>
      <p:pic>
        <p:nvPicPr>
          <p:cNvPr id="8" name="Picture 7">
            <a:extLst>
              <a:ext uri="{FF2B5EF4-FFF2-40B4-BE49-F238E27FC236}">
                <a16:creationId xmlns:a16="http://schemas.microsoft.com/office/drawing/2014/main" id="{DA12FE86-CD66-4C16-A7A5-CD52A1052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878" y="4162010"/>
            <a:ext cx="3007139" cy="2255355"/>
          </a:xfrm>
          <a:prstGeom prst="rect">
            <a:avLst/>
          </a:prstGeom>
        </p:spPr>
      </p:pic>
      <p:pic>
        <p:nvPicPr>
          <p:cNvPr id="10" name="Picture 9">
            <a:extLst>
              <a:ext uri="{FF2B5EF4-FFF2-40B4-BE49-F238E27FC236}">
                <a16:creationId xmlns:a16="http://schemas.microsoft.com/office/drawing/2014/main" id="{68306B27-1FEA-48E4-86DC-3428DF55C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6999" y="4162010"/>
            <a:ext cx="3007141" cy="2255356"/>
          </a:xfrm>
          <a:prstGeom prst="rect">
            <a:avLst/>
          </a:prstGeom>
        </p:spPr>
      </p:pic>
      <p:sp>
        <p:nvSpPr>
          <p:cNvPr id="11" name="TextBox 10">
            <a:extLst>
              <a:ext uri="{FF2B5EF4-FFF2-40B4-BE49-F238E27FC236}">
                <a16:creationId xmlns:a16="http://schemas.microsoft.com/office/drawing/2014/main" id="{9D73FCE7-8F6A-464A-9D85-A7050D2D3CB8}"/>
              </a:ext>
            </a:extLst>
          </p:cNvPr>
          <p:cNvSpPr txBox="1"/>
          <p:nvPr/>
        </p:nvSpPr>
        <p:spPr>
          <a:xfrm>
            <a:off x="2452203" y="1239670"/>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12" name="TextBox 11">
            <a:extLst>
              <a:ext uri="{FF2B5EF4-FFF2-40B4-BE49-F238E27FC236}">
                <a16:creationId xmlns:a16="http://schemas.microsoft.com/office/drawing/2014/main" id="{73B353AD-15B8-4DBE-BDA5-2E38977E62F2}"/>
              </a:ext>
            </a:extLst>
          </p:cNvPr>
          <p:cNvSpPr txBox="1"/>
          <p:nvPr/>
        </p:nvSpPr>
        <p:spPr>
          <a:xfrm>
            <a:off x="6877325" y="1239670"/>
            <a:ext cx="2206487" cy="369332"/>
          </a:xfrm>
          <a:prstGeom prst="rect">
            <a:avLst/>
          </a:prstGeom>
          <a:noFill/>
        </p:spPr>
        <p:txBody>
          <a:bodyPr wrap="square" rtlCol="0">
            <a:spAutoFit/>
          </a:bodyPr>
          <a:lstStyle/>
          <a:p>
            <a:pPr algn="ctr"/>
            <a:r>
              <a:rPr lang="en-US" altLang="zh-CN" dirty="0"/>
              <a:t>Annotation</a:t>
            </a:r>
            <a:endParaRPr lang="en-US" dirty="0"/>
          </a:p>
        </p:txBody>
      </p:sp>
    </p:spTree>
    <p:extLst>
      <p:ext uri="{BB962C8B-B14F-4D97-AF65-F5344CB8AC3E}">
        <p14:creationId xmlns:p14="http://schemas.microsoft.com/office/powerpoint/2010/main" val="80080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55DEF-CE51-4F9C-B048-1FE4C452F0D7}"/>
              </a:ext>
            </a:extLst>
          </p:cNvPr>
          <p:cNvSpPr txBox="1"/>
          <p:nvPr/>
        </p:nvSpPr>
        <p:spPr>
          <a:xfrm>
            <a:off x="2239617" y="546653"/>
            <a:ext cx="7712765" cy="461665"/>
          </a:xfrm>
          <a:prstGeom prst="rect">
            <a:avLst/>
          </a:prstGeom>
          <a:noFill/>
        </p:spPr>
        <p:txBody>
          <a:bodyPr wrap="square" rtlCol="0">
            <a:spAutoFit/>
          </a:bodyPr>
          <a:lstStyle/>
          <a:p>
            <a:pPr algn="ctr"/>
            <a:r>
              <a:rPr lang="en-US" sz="2400" dirty="0"/>
              <a:t>Performance of the new Dataset</a:t>
            </a:r>
          </a:p>
        </p:txBody>
      </p:sp>
      <p:graphicFrame>
        <p:nvGraphicFramePr>
          <p:cNvPr id="3" name="Table 2">
            <a:extLst>
              <a:ext uri="{FF2B5EF4-FFF2-40B4-BE49-F238E27FC236}">
                <a16:creationId xmlns:a16="http://schemas.microsoft.com/office/drawing/2014/main" id="{090A21D0-5506-446A-85A0-8D51B2F8E50B}"/>
              </a:ext>
            </a:extLst>
          </p:cNvPr>
          <p:cNvGraphicFramePr>
            <a:graphicFrameLocks noGrp="1"/>
          </p:cNvGraphicFramePr>
          <p:nvPr>
            <p:extLst>
              <p:ext uri="{D42A27DB-BD31-4B8C-83A1-F6EECF244321}">
                <p14:modId xmlns:p14="http://schemas.microsoft.com/office/powerpoint/2010/main" val="4285481337"/>
              </p:ext>
            </p:extLst>
          </p:nvPr>
        </p:nvGraphicFramePr>
        <p:xfrm>
          <a:off x="631133" y="1249155"/>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dirty="0"/>
                        <a:t>57.1</a:t>
                      </a:r>
                    </a:p>
                  </a:txBody>
                  <a:tcPr/>
                </a:tc>
                <a:tc>
                  <a:txBody>
                    <a:bodyPr/>
                    <a:lstStyle/>
                    <a:p>
                      <a:pPr algn="ctr"/>
                      <a:r>
                        <a:rPr lang="en-US" dirty="0"/>
                        <a:t>49.4</a:t>
                      </a:r>
                    </a:p>
                  </a:txBody>
                  <a:tcPr/>
                </a:tc>
                <a:extLst>
                  <a:ext uri="{0D108BD9-81ED-4DB2-BD59-A6C34878D82A}">
                    <a16:rowId xmlns:a16="http://schemas.microsoft.com/office/drawing/2014/main" val="272577725"/>
                  </a:ext>
                </a:extLst>
              </a:tr>
            </a:tbl>
          </a:graphicData>
        </a:graphic>
      </p:graphicFrame>
      <p:pic>
        <p:nvPicPr>
          <p:cNvPr id="4" name="Picture 3">
            <a:extLst>
              <a:ext uri="{FF2B5EF4-FFF2-40B4-BE49-F238E27FC236}">
                <a16:creationId xmlns:a16="http://schemas.microsoft.com/office/drawing/2014/main" id="{EF1C46EF-6007-4C02-B216-EB64620C0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879" y="2844250"/>
            <a:ext cx="7826238" cy="1732370"/>
          </a:xfrm>
          <a:prstGeom prst="rect">
            <a:avLst/>
          </a:prstGeom>
        </p:spPr>
      </p:pic>
      <p:pic>
        <p:nvPicPr>
          <p:cNvPr id="5" name="Picture 4">
            <a:extLst>
              <a:ext uri="{FF2B5EF4-FFF2-40B4-BE49-F238E27FC236}">
                <a16:creationId xmlns:a16="http://schemas.microsoft.com/office/drawing/2014/main" id="{1560D416-0FA4-40D9-96DB-A323399A2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79" y="4820740"/>
            <a:ext cx="7826238" cy="1740523"/>
          </a:xfrm>
          <a:prstGeom prst="rect">
            <a:avLst/>
          </a:prstGeom>
        </p:spPr>
      </p:pic>
      <p:sp>
        <p:nvSpPr>
          <p:cNvPr id="6" name="TextBox 5">
            <a:extLst>
              <a:ext uri="{FF2B5EF4-FFF2-40B4-BE49-F238E27FC236}">
                <a16:creationId xmlns:a16="http://schemas.microsoft.com/office/drawing/2014/main" id="{B005E814-835B-483C-9785-7CFE00EE0D44}"/>
              </a:ext>
            </a:extLst>
          </p:cNvPr>
          <p:cNvSpPr txBox="1"/>
          <p:nvPr/>
        </p:nvSpPr>
        <p:spPr>
          <a:xfrm>
            <a:off x="2405269" y="2352858"/>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21F84E27-E16F-47D3-A387-733A6F00E593}"/>
              </a:ext>
            </a:extLst>
          </p:cNvPr>
          <p:cNvSpPr txBox="1"/>
          <p:nvPr/>
        </p:nvSpPr>
        <p:spPr>
          <a:xfrm>
            <a:off x="4992754" y="2352858"/>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6D1E78AE-A50B-487B-997D-BAFE7034E1BF}"/>
              </a:ext>
            </a:extLst>
          </p:cNvPr>
          <p:cNvSpPr txBox="1"/>
          <p:nvPr/>
        </p:nvSpPr>
        <p:spPr>
          <a:xfrm>
            <a:off x="7580239" y="2352858"/>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2497775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F0B3E-49FE-427D-8AC8-42CC694439DE}"/>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Why performance degrades with new dataset?</a:t>
            </a:r>
            <a:endParaRPr lang="en-US" sz="2400" dirty="0"/>
          </a:p>
        </p:txBody>
      </p:sp>
      <p:pic>
        <p:nvPicPr>
          <p:cNvPr id="4" name="Picture 3">
            <a:extLst>
              <a:ext uri="{FF2B5EF4-FFF2-40B4-BE49-F238E27FC236}">
                <a16:creationId xmlns:a16="http://schemas.microsoft.com/office/drawing/2014/main" id="{D0042EFE-93CD-48BC-8D4D-BB5ACFFD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14726"/>
            <a:ext cx="4640799" cy="3501491"/>
          </a:xfrm>
          <a:prstGeom prst="rect">
            <a:avLst/>
          </a:prstGeom>
        </p:spPr>
      </p:pic>
      <p:pic>
        <p:nvPicPr>
          <p:cNvPr id="6" name="Picture 5">
            <a:extLst>
              <a:ext uri="{FF2B5EF4-FFF2-40B4-BE49-F238E27FC236}">
                <a16:creationId xmlns:a16="http://schemas.microsoft.com/office/drawing/2014/main" id="{DEC6D26A-1121-4FD7-A39B-B67F2E7E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280" y="2014725"/>
            <a:ext cx="4533597" cy="3501492"/>
          </a:xfrm>
          <a:prstGeom prst="rect">
            <a:avLst/>
          </a:prstGeom>
        </p:spPr>
      </p:pic>
    </p:spTree>
    <p:extLst>
      <p:ext uri="{BB962C8B-B14F-4D97-AF65-F5344CB8AC3E}">
        <p14:creationId xmlns:p14="http://schemas.microsoft.com/office/powerpoint/2010/main" val="2013597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72F30F-B928-4BDC-A0E1-BEA82587CF4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Improvement step 1 – combine categories</a:t>
            </a:r>
            <a:endParaRPr lang="en-US" sz="2400" dirty="0"/>
          </a:p>
        </p:txBody>
      </p:sp>
      <p:pic>
        <p:nvPicPr>
          <p:cNvPr id="3" name="Picture 2">
            <a:extLst>
              <a:ext uri="{FF2B5EF4-FFF2-40B4-BE49-F238E27FC236}">
                <a16:creationId xmlns:a16="http://schemas.microsoft.com/office/drawing/2014/main" id="{1F0ABAD8-9E1D-4EF8-B4F0-5F01C029B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72" y="2014920"/>
            <a:ext cx="4640799" cy="3501491"/>
          </a:xfrm>
          <a:prstGeom prst="rect">
            <a:avLst/>
          </a:prstGeom>
        </p:spPr>
      </p:pic>
      <p:pic>
        <p:nvPicPr>
          <p:cNvPr id="5" name="Picture 4">
            <a:extLst>
              <a:ext uri="{FF2B5EF4-FFF2-40B4-BE49-F238E27FC236}">
                <a16:creationId xmlns:a16="http://schemas.microsoft.com/office/drawing/2014/main" id="{D15E3E09-BDA8-4250-BA4A-F38B0A307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33" y="2015114"/>
            <a:ext cx="4560720" cy="3501297"/>
          </a:xfrm>
          <a:prstGeom prst="rect">
            <a:avLst/>
          </a:prstGeom>
        </p:spPr>
      </p:pic>
      <p:sp>
        <p:nvSpPr>
          <p:cNvPr id="6" name="Arrow: Right 5">
            <a:extLst>
              <a:ext uri="{FF2B5EF4-FFF2-40B4-BE49-F238E27FC236}">
                <a16:creationId xmlns:a16="http://schemas.microsoft.com/office/drawing/2014/main" id="{EA8C69D2-C9E6-41C6-8556-C444361FAE0B}"/>
              </a:ext>
            </a:extLst>
          </p:cNvPr>
          <p:cNvSpPr/>
          <p:nvPr/>
        </p:nvSpPr>
        <p:spPr>
          <a:xfrm>
            <a:off x="5514843" y="3429000"/>
            <a:ext cx="944217" cy="4616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5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791107085"/>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dirty="0"/>
                            <a:t>57.1</a:t>
                          </a:r>
                          <a14:m>
                            <m:oMath xmlns:m="http://schemas.openxmlformats.org/officeDocument/2006/math">
                              <m:r>
                                <a:rPr lang="en-US" b="0" i="1" smtClean="0">
                                  <a:latin typeface="Cambria Math" panose="02040503050406030204" pitchFamily="18" charset="0"/>
                                </a:rPr>
                                <m:t>→</m:t>
                              </m:r>
                            </m:oMath>
                          </a14:m>
                          <a:r>
                            <a:rPr lang="en-US" dirty="0"/>
                            <a:t>59.7</a:t>
                          </a:r>
                        </a:p>
                      </a:txBody>
                      <a:tcPr/>
                    </a:tc>
                    <a:tc>
                      <a:txBody>
                        <a:bodyPr/>
                        <a:lstStyle/>
                        <a:p>
                          <a:pPr algn="ctr"/>
                          <a:r>
                            <a:rPr lang="en-US" dirty="0"/>
                            <a:t>49.4</a:t>
                          </a:r>
                          <a14:m>
                            <m:oMath xmlns:m="http://schemas.openxmlformats.org/officeDocument/2006/math">
                              <m:r>
                                <a:rPr lang="en-US" b="0" i="1" smtClean="0">
                                  <a:latin typeface="Cambria Math" panose="02040503050406030204" pitchFamily="18" charset="0"/>
                                </a:rPr>
                                <m:t>→</m:t>
                              </m:r>
                            </m:oMath>
                          </a14:m>
                          <a:r>
                            <a:rPr lang="en-US" dirty="0"/>
                            <a:t>52.4</a:t>
                          </a:r>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791107085"/>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endParaRPr lang="en-US"/>
                        </a:p>
                      </a:txBody>
                      <a:tcPr>
                        <a:blipFill>
                          <a:blip r:embed="rId2"/>
                          <a:stretch>
                            <a:fillRect l="-373786" t="-108197" r="-107767" b="-24590"/>
                          </a:stretch>
                        </a:blipFill>
                      </a:tcPr>
                    </a:tc>
                    <a:tc>
                      <a:txBody>
                        <a:bodyPr/>
                        <a:lstStyle/>
                        <a:p>
                          <a:endParaRPr lang="en-US"/>
                        </a:p>
                      </a:txBody>
                      <a:tcPr>
                        <a:blipFill>
                          <a:blip r:embed="rId2"/>
                          <a:stretch>
                            <a:fillRect l="-442296" t="-108197" r="-604" b="-24590"/>
                          </a:stretch>
                        </a:blipFill>
                      </a:tcPr>
                    </a:tc>
                    <a:extLst>
                      <a:ext uri="{0D108BD9-81ED-4DB2-BD59-A6C34878D82A}">
                        <a16:rowId xmlns:a16="http://schemas.microsoft.com/office/drawing/2014/main" val="272577725"/>
                      </a:ext>
                    </a:extLst>
                  </a:tr>
                </a:tbl>
              </a:graphicData>
            </a:graphic>
          </p:graphicFrame>
        </mc:Fallback>
      </mc:AlternateContent>
      <p:pic>
        <p:nvPicPr>
          <p:cNvPr id="5" name="Picture 4">
            <a:extLst>
              <a:ext uri="{FF2B5EF4-FFF2-40B4-BE49-F238E27FC236}">
                <a16:creationId xmlns:a16="http://schemas.microsoft.com/office/drawing/2014/main" id="{1C480BB1-C2C2-48ED-AAE4-7AD48387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52" y="2725245"/>
            <a:ext cx="8736496" cy="1933860"/>
          </a:xfrm>
          <a:prstGeom prst="rect">
            <a:avLst/>
          </a:prstGeom>
        </p:spPr>
      </p:pic>
      <p:pic>
        <p:nvPicPr>
          <p:cNvPr id="7" name="Picture 6">
            <a:extLst>
              <a:ext uri="{FF2B5EF4-FFF2-40B4-BE49-F238E27FC236}">
                <a16:creationId xmlns:a16="http://schemas.microsoft.com/office/drawing/2014/main" id="{FFE1A853-C557-42D5-9C3F-960A5A926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747" y="4799774"/>
            <a:ext cx="8736496" cy="1942960"/>
          </a:xfrm>
          <a:prstGeom prst="rect">
            <a:avLst/>
          </a:prstGeom>
        </p:spPr>
      </p:pic>
      <p:sp>
        <p:nvSpPr>
          <p:cNvPr id="8" name="TextBox 7">
            <a:extLst>
              <a:ext uri="{FF2B5EF4-FFF2-40B4-BE49-F238E27FC236}">
                <a16:creationId xmlns:a16="http://schemas.microsoft.com/office/drawing/2014/main" id="{F9524BD8-8EBD-40C0-BB1A-4B36E751F1BD}"/>
              </a:ext>
            </a:extLst>
          </p:cNvPr>
          <p:cNvSpPr txBox="1"/>
          <p:nvPr/>
        </p:nvSpPr>
        <p:spPr>
          <a:xfrm>
            <a:off x="2077279" y="2215244"/>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9" name="TextBox 8">
            <a:extLst>
              <a:ext uri="{FF2B5EF4-FFF2-40B4-BE49-F238E27FC236}">
                <a16:creationId xmlns:a16="http://schemas.microsoft.com/office/drawing/2014/main" id="{C8955E67-3900-4370-BFFA-154B86DB8F45}"/>
              </a:ext>
            </a:extLst>
          </p:cNvPr>
          <p:cNvSpPr txBox="1"/>
          <p:nvPr/>
        </p:nvSpPr>
        <p:spPr>
          <a:xfrm>
            <a:off x="4992751" y="2215244"/>
            <a:ext cx="2206487" cy="369332"/>
          </a:xfrm>
          <a:prstGeom prst="rect">
            <a:avLst/>
          </a:prstGeom>
          <a:noFill/>
        </p:spPr>
        <p:txBody>
          <a:bodyPr wrap="square" rtlCol="0">
            <a:spAutoFit/>
          </a:bodyPr>
          <a:lstStyle/>
          <a:p>
            <a:pPr algn="ctr"/>
            <a:r>
              <a:rPr lang="en-US" altLang="zh-CN" dirty="0"/>
              <a:t>Annotation</a:t>
            </a:r>
            <a:endParaRPr lang="en-US" dirty="0"/>
          </a:p>
        </p:txBody>
      </p:sp>
      <p:sp>
        <p:nvSpPr>
          <p:cNvPr id="10" name="TextBox 9">
            <a:extLst>
              <a:ext uri="{FF2B5EF4-FFF2-40B4-BE49-F238E27FC236}">
                <a16:creationId xmlns:a16="http://schemas.microsoft.com/office/drawing/2014/main" id="{E93991AC-E3BA-4366-8F70-7AB5BAC4478F}"/>
              </a:ext>
            </a:extLst>
          </p:cNvPr>
          <p:cNvSpPr txBox="1"/>
          <p:nvPr/>
        </p:nvSpPr>
        <p:spPr>
          <a:xfrm>
            <a:off x="7908234" y="2215244"/>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186755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AECE3-BF3E-4EA9-B5CE-08665859680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Improvement step 2 – applying different weights to images</a:t>
            </a:r>
            <a:endParaRPr lang="en-US"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FB5A0D-0164-4EC1-90D7-C138953839EF}"/>
                  </a:ext>
                </a:extLst>
              </p:cNvPr>
              <p:cNvSpPr txBox="1"/>
              <p:nvPr/>
            </p:nvSpPr>
            <p:spPr>
              <a:xfrm>
                <a:off x="2524540" y="2012315"/>
                <a:ext cx="2107095" cy="12135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&gt;</m:t>
                          </m:r>
                          <m:r>
                            <a:rPr lang="en-US" b="0" i="1" smtClean="0">
                              <a:latin typeface="Cambria Math" panose="02040503050406030204" pitchFamily="18" charset="0"/>
                            </a:rPr>
                            <m:t>𝛼</m:t>
                          </m:r>
                        </m:e>
                      </m:d>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8EFB5A0D-0164-4EC1-90D7-C138953839EF}"/>
                  </a:ext>
                </a:extLst>
              </p:cNvPr>
              <p:cNvSpPr txBox="1">
                <a:spLocks noRot="1" noChangeAspect="1" noMove="1" noResize="1" noEditPoints="1" noAdjustHandles="1" noChangeArrowheads="1" noChangeShapeType="1" noTextEdit="1"/>
              </p:cNvSpPr>
              <p:nvPr/>
            </p:nvSpPr>
            <p:spPr>
              <a:xfrm>
                <a:off x="2524540" y="2012315"/>
                <a:ext cx="2107095" cy="1213537"/>
              </a:xfrm>
              <a:prstGeom prst="rect">
                <a:avLst/>
              </a:prstGeom>
              <a:blipFill>
                <a:blip r:embed="rId2"/>
                <a:stretch>
                  <a:fillRect b="-3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0513AF-71B9-4A7F-B973-627E186170A7}"/>
                  </a:ext>
                </a:extLst>
              </p:cNvPr>
              <p:cNvSpPr txBox="1"/>
              <p:nvPr/>
            </p:nvSpPr>
            <p:spPr>
              <a:xfrm>
                <a:off x="5188226" y="1880419"/>
                <a:ext cx="5675243" cy="1477328"/>
              </a:xfrm>
              <a:prstGeom prst="rect">
                <a:avLst/>
              </a:prstGeom>
              <a:noFill/>
            </p:spPr>
            <p:txBody>
              <a:bodyPr wrap="square" rtlCol="0">
                <a:spAutoFit/>
              </a:bodyPr>
              <a:lstStyle/>
              <a:p>
                <a:pPr algn="just"/>
                <a:r>
                  <a:rPr lang="en-US" dirty="0"/>
                  <a:t>Weight of the category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the inverse of the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of that category, omitting categories with too small frequency similar to step 1.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=130</m:t>
                    </m:r>
                  </m:oMath>
                </a14:m>
                <a:r>
                  <a:rPr lang="en-US" dirty="0"/>
                  <a:t> is an empirical threshold which stands for how many images does that category appear in)</a:t>
                </a:r>
              </a:p>
            </p:txBody>
          </p:sp>
        </mc:Choice>
        <mc:Fallback xmlns="">
          <p:sp>
            <p:nvSpPr>
              <p:cNvPr id="4" name="TextBox 3">
                <a:extLst>
                  <a:ext uri="{FF2B5EF4-FFF2-40B4-BE49-F238E27FC236}">
                    <a16:creationId xmlns:a16="http://schemas.microsoft.com/office/drawing/2014/main" id="{1F0513AF-71B9-4A7F-B973-627E186170A7}"/>
                  </a:ext>
                </a:extLst>
              </p:cNvPr>
              <p:cNvSpPr txBox="1">
                <a:spLocks noRot="1" noChangeAspect="1" noMove="1" noResize="1" noEditPoints="1" noAdjustHandles="1" noChangeArrowheads="1" noChangeShapeType="1" noTextEdit="1"/>
              </p:cNvSpPr>
              <p:nvPr/>
            </p:nvSpPr>
            <p:spPr>
              <a:xfrm>
                <a:off x="5188226" y="1880419"/>
                <a:ext cx="5675243" cy="1477328"/>
              </a:xfrm>
              <a:prstGeom prst="rect">
                <a:avLst/>
              </a:prstGeom>
              <a:blipFill>
                <a:blip r:embed="rId3"/>
                <a:stretch>
                  <a:fillRect l="-859" t="-2058" r="-967" b="-5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5A9E1A-6F90-4FAB-99C5-E828CB90A6C9}"/>
                  </a:ext>
                </a:extLst>
              </p:cNvPr>
              <p:cNvSpPr txBox="1"/>
              <p:nvPr/>
            </p:nvSpPr>
            <p:spPr>
              <a:xfrm>
                <a:off x="2524540" y="4363278"/>
                <a:ext cx="2216426" cy="6746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𝐼</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e>
                          </m:nary>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m:t>
                              </m:r>
                            </m:sub>
                          </m:sSub>
                        </m:den>
                      </m:f>
                    </m:oMath>
                  </m:oMathPara>
                </a14:m>
                <a:endParaRPr lang="en-US" dirty="0"/>
              </a:p>
            </p:txBody>
          </p:sp>
        </mc:Choice>
        <mc:Fallback xmlns="">
          <p:sp>
            <p:nvSpPr>
              <p:cNvPr id="5" name="TextBox 4">
                <a:extLst>
                  <a:ext uri="{FF2B5EF4-FFF2-40B4-BE49-F238E27FC236}">
                    <a16:creationId xmlns:a16="http://schemas.microsoft.com/office/drawing/2014/main" id="{4F5A9E1A-6F90-4FAB-99C5-E828CB90A6C9}"/>
                  </a:ext>
                </a:extLst>
              </p:cNvPr>
              <p:cNvSpPr txBox="1">
                <a:spLocks noRot="1" noChangeAspect="1" noMove="1" noResize="1" noEditPoints="1" noAdjustHandles="1" noChangeArrowheads="1" noChangeShapeType="1" noTextEdit="1"/>
              </p:cNvSpPr>
              <p:nvPr/>
            </p:nvSpPr>
            <p:spPr>
              <a:xfrm>
                <a:off x="2524540" y="4363278"/>
                <a:ext cx="2216426" cy="674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BDF7D9-F492-4C70-AEE8-B1FD1A2D480F}"/>
                  </a:ext>
                </a:extLst>
              </p:cNvPr>
              <p:cNvSpPr txBox="1"/>
              <p:nvPr/>
            </p:nvSpPr>
            <p:spPr>
              <a:xfrm>
                <a:off x="5188226" y="4238917"/>
                <a:ext cx="5675243" cy="923330"/>
              </a:xfrm>
              <a:prstGeom prst="rect">
                <a:avLst/>
              </a:prstGeom>
              <a:noFill/>
            </p:spPr>
            <p:txBody>
              <a:bodyPr wrap="square" rtlCol="0">
                <a:spAutoFit/>
              </a:bodyPr>
              <a:lstStyle/>
              <a:p>
                <a:pPr algn="just"/>
                <a:r>
                  <a:rPr lang="en-US" dirty="0"/>
                  <a:t>Weight of the image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is the sum of all category weights that appear in that image divided by the number of categories that appear in the image.</a:t>
                </a:r>
              </a:p>
            </p:txBody>
          </p:sp>
        </mc:Choice>
        <mc:Fallback xmlns="">
          <p:sp>
            <p:nvSpPr>
              <p:cNvPr id="6" name="TextBox 5">
                <a:extLst>
                  <a:ext uri="{FF2B5EF4-FFF2-40B4-BE49-F238E27FC236}">
                    <a16:creationId xmlns:a16="http://schemas.microsoft.com/office/drawing/2014/main" id="{E4BDF7D9-F492-4C70-AEE8-B1FD1A2D480F}"/>
                  </a:ext>
                </a:extLst>
              </p:cNvPr>
              <p:cNvSpPr txBox="1">
                <a:spLocks noRot="1" noChangeAspect="1" noMove="1" noResize="1" noEditPoints="1" noAdjustHandles="1" noChangeArrowheads="1" noChangeShapeType="1" noTextEdit="1"/>
              </p:cNvSpPr>
              <p:nvPr/>
            </p:nvSpPr>
            <p:spPr>
              <a:xfrm>
                <a:off x="5188226" y="4238917"/>
                <a:ext cx="5675243" cy="923330"/>
              </a:xfrm>
              <a:prstGeom prst="rect">
                <a:avLst/>
              </a:prstGeom>
              <a:blipFill>
                <a:blip r:embed="rId5"/>
                <a:stretch>
                  <a:fillRect l="-859" t="-3289" r="-967" b="-9211"/>
                </a:stretch>
              </a:blipFill>
            </p:spPr>
            <p:txBody>
              <a:bodyPr/>
              <a:lstStyle/>
              <a:p>
                <a:r>
                  <a:rPr lang="en-US">
                    <a:noFill/>
                  </a:rPr>
                  <a:t> </a:t>
                </a:r>
              </a:p>
            </p:txBody>
          </p:sp>
        </mc:Fallback>
      </mc:AlternateContent>
    </p:spTree>
    <p:extLst>
      <p:ext uri="{BB962C8B-B14F-4D97-AF65-F5344CB8AC3E}">
        <p14:creationId xmlns:p14="http://schemas.microsoft.com/office/powerpoint/2010/main" val="3973888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994</Words>
  <Application>Microsoft Office PowerPoint</Application>
  <PresentationFormat>Widescreen</PresentationFormat>
  <Paragraphs>221</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等线</vt: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Fan</dc:creator>
  <cp:lastModifiedBy>Zhuo Liu</cp:lastModifiedBy>
  <cp:revision>27</cp:revision>
  <dcterms:created xsi:type="dcterms:W3CDTF">2022-04-30T20:10:10Z</dcterms:created>
  <dcterms:modified xsi:type="dcterms:W3CDTF">2022-05-03T16:04:41Z</dcterms:modified>
</cp:coreProperties>
</file>